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9" r:id="rId5"/>
    <p:sldId id="259" r:id="rId6"/>
    <p:sldId id="264" r:id="rId7"/>
    <p:sldId id="260" r:id="rId8"/>
    <p:sldId id="265" r:id="rId9"/>
    <p:sldId id="266" r:id="rId10"/>
    <p:sldId id="285" r:id="rId11"/>
    <p:sldId id="267" r:id="rId12"/>
    <p:sldId id="261" r:id="rId13"/>
    <p:sldId id="262" r:id="rId14"/>
    <p:sldId id="287" r:id="rId15"/>
    <p:sldId id="269" r:id="rId16"/>
    <p:sldId id="270" r:id="rId17"/>
    <p:sldId id="271" r:id="rId18"/>
    <p:sldId id="272" r:id="rId19"/>
    <p:sldId id="273" r:id="rId20"/>
    <p:sldId id="276" r:id="rId21"/>
    <p:sldId id="263" r:id="rId22"/>
    <p:sldId id="277" r:id="rId23"/>
    <p:sldId id="278" r:id="rId24"/>
    <p:sldId id="268" r:id="rId25"/>
    <p:sldId id="279" r:id="rId26"/>
    <p:sldId id="288" r:id="rId27"/>
    <p:sldId id="282" r:id="rId28"/>
    <p:sldId id="283" r:id="rId29"/>
    <p:sldId id="284" r:id="rId30"/>
    <p:sldId id="281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ABE5-E431-47AB-9231-C705D118C283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2E11-0D98-491C-8782-BAE71ED3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ABE5-E431-47AB-9231-C705D118C283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2E11-0D98-491C-8782-BAE71ED3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ABE5-E431-47AB-9231-C705D118C283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2E11-0D98-491C-8782-BAE71ED3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ABE5-E431-47AB-9231-C705D118C283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2E11-0D98-491C-8782-BAE71ED3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ABE5-E431-47AB-9231-C705D118C283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2E11-0D98-491C-8782-BAE71ED3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ABE5-E431-47AB-9231-C705D118C283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2E11-0D98-491C-8782-BAE71ED3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ABE5-E431-47AB-9231-C705D118C283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2E11-0D98-491C-8782-BAE71ED3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ABE5-E431-47AB-9231-C705D118C283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2E11-0D98-491C-8782-BAE71ED3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ABE5-E431-47AB-9231-C705D118C283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2E11-0D98-491C-8782-BAE71ED3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ABE5-E431-47AB-9231-C705D118C283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2E11-0D98-491C-8782-BAE71ED3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ABE5-E431-47AB-9231-C705D118C283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2E11-0D98-491C-8782-BAE71ED3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3ABE5-E431-47AB-9231-C705D118C283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42E11-0D98-491C-8782-BAE71ED3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lb/imgres?imgurl=http://universe-review.ca/I15-76-scalar3.jpg&amp;imgrefurl=http://coraifeartaigh.wordpress.com/2008/10/07/nobel-for-symmetry-breaking/&amp;h=378&amp;w=599&amp;sz=19&amp;tbnid=VX7_YDkGRrjUoM:&amp;tbnh=66&amp;tbnw=105&amp;zoom=1&amp;usg=__KjvU88Xdh5dFNpk-sKti_LNXVHM=&amp;docid=eOkuZt3PKu-grM&amp;hl=en&amp;sa=X&amp;ei=fWBtUMb3Euqf0QWQwYDgAQ&amp;ved=0CDgQ9QEwAw&amp;dur=205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About The Higgs 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Symmetry breaking and mass generation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Three basic interactions and the </a:t>
            </a:r>
            <a:br>
              <a:rPr lang="en-US" dirty="0" smtClean="0"/>
            </a:br>
            <a:r>
              <a:rPr lang="en-US" dirty="0" smtClean="0"/>
              <a:t>residual nuclear Force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4034" name="Picture 2" descr="https://encrypted-tbn2.gstatic.com/images?q=tbn:ANd9GcRclR9JMCSRPc3KEqUqdLycnZJ1Yu0L1aUQot8GHMGpIjU_FZ9NV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85" b="38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Weak Decay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Users\kmb\Desktop\PiPlus-muon-dec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953000"/>
            <a:ext cx="3305175" cy="8096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95400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0883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Hadrons </a:t>
            </a:r>
            <a:r>
              <a:rPr lang="fr-FR" dirty="0"/>
              <a:t>(</a:t>
            </a:r>
            <a:r>
              <a:rPr lang="fr-FR" dirty="0" smtClean="0"/>
              <a:t>protons </a:t>
            </a:r>
            <a:r>
              <a:rPr lang="fr-FR" dirty="0"/>
              <a:t>, </a:t>
            </a:r>
            <a:r>
              <a:rPr lang="fr-FR" dirty="0" smtClean="0"/>
              <a:t>Neutrons </a:t>
            </a:r>
            <a:r>
              <a:rPr lang="fr-FR" dirty="0"/>
              <a:t>etc…) Structure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6727" y="1600200"/>
            <a:ext cx="519054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5279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Mesons: </a:t>
            </a:r>
            <a:r>
              <a:rPr lang="el-GR" dirty="0" smtClean="0"/>
              <a:t>π</a:t>
            </a:r>
            <a:r>
              <a:rPr lang="en-US" dirty="0" smtClean="0"/>
              <a:t>, K , </a:t>
            </a:r>
            <a:r>
              <a:rPr lang="el-GR" dirty="0" smtClean="0"/>
              <a:t>ρ</a:t>
            </a:r>
            <a:r>
              <a:rPr lang="en-US" dirty="0"/>
              <a:t> </a:t>
            </a:r>
            <a:r>
              <a:rPr lang="en-US" dirty="0" smtClean="0"/>
              <a:t> etc…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663" y="1600200"/>
            <a:ext cx="51606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8841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Three Jet event representing three quarks producing ‘colorless’ particles.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6084" name="AutoShape 4" descr="data:image/jpeg;base64,/9j/4AAQSkZJRgABAQAAAQABAAD/2wCEAAkGBhQSERQUEBQRFRMWGBgWFRgYFxgcHRkYGBgbHRgXGBwbHCcfGBojGhYYIC8gIycpLC4tHCExNTAqNSYrLCkBCQoKDgwOGg8PGjQjHyQ1MCw1MiwpKSwyLCwtKSkvLzQqLC4sLCwwLDIqLzAsLTQqLyw0LDIsLDQsLyksLSovKv/AABEIAOEA4QMBIgACEQEDEQH/xAAcAAACAwEBAQEAAAAAAAAAAAAAAwIEBQYBBwj/xABLEAACAQIEAgYDCwkHBAIDAAABAhEAAwQSITFBUQUGImFxgRMykQcUM0JSc6GxssHRFiNicoKSwtPwQ1OUotLh8SQ0dLNEg2ST4v/EABsBAQADAQEBAQAAAAAAAAAAAAABAwQFAgYH/8QANhEAAgECAwQJAwMDBQAAAAAAAAECAxEEITESQXHwBRNRYYGRobHRFFLBIkKSFeHxMjNigrL/2gAMAwEAAhEDEQA/AOSPS9xAqq9lZW683LNpyze+bqgFnQkdlRxgZagOnb399gd4/wC3seZ+BmB/xNV7wOZIti5+buyNNvfl7Uab8NNdaqm1mCquGVWYypLOJCgEgZmAgjXz0r9CwVCg6EHKC0WdqfZdt3z995kk3f8AyaDdYbwIHpcIZzSRhsNpAkTmtDc6VLE9YLqglbuGaP8A8bCa/wCQnlwrOa4fSAGwoYjRZULAMg6juI31+uK23kq2HJObN6pEAxpoNvo1rYsNRum4R8qWefK/uebvm5sL025/+RhR44XDf6KRZ6xXmLj0uFWDALYbDQw11+DkbcjvWbaQq0GwvaAKhjAhVObeDrM7jh3ETayy3FX3uMxNw5QQScyjTSdF3GnHjvUfS0I3WzF5XWVLdm93g9yF3zc0B1gu5iDewkRIIwuHI9aIP5oQY14+NTu9PXApIv4QkAkD3rh9Ty+D/qPCcm9YJDZcMVnSRnOUkjT6Ig660yzZYwPe4JQqWMgcToZnQ51Bmfi68KPC4eylsx4Wo8+ou+bl5esF4qSLuDECYbDYcEnLJAi0eOmsVOz0/dKgm9hVMTHvbCzw09SJ1O8bVkWbLFCosq0ANmBEgMOyTB1Han2TSlwVwlT6IkbbGGjcyI5jjVrweGd1aKt/xp9nDfrmNp83N9Osl1SQLmEMj42FwsfG5KeKgftVMdarkHt4CQAR/wBHY1kCR8HIIk8OFZVrCXGBIw4hxO6zGvqyNBAPsJ20FLCYK56wtFwQdhO5idNjNVrB4WV9pRTVt1L4y0tmNp83N631vulUM4MEtDD3nhuyDOs5ddu7ep3OtF4Lmz9Gn9EYawTxgfBcY+nWKwsZbbIJsFMmhaIJmPWkan8amMO1tQXsocjSZYSSDBVhMxoRAj8Z+jwtlLYjm9LU/fy79BtPm5t/lTd7JDYDUEn/AKTDCOyCB6mskx/RiNvrVebZsAO0V7WFw4EArDfBzBzHhwNc/wC/h6RX9FbgCCsaHSNfrqS49AQVsJpwJZp8Z8OHf5en0bBL/ZTy+2n35P00+Rt9/ubz9bLoUnNgcwPq+9MProdiLZ5D2jvpGJ6xPcyZmwZBBJBweFhWAkCDbPMifHSsFcQM5bIIIPZGw07wadZvhlyehDNqQRmkb8BvHfO3CrH0bRjn1af/AFp71w3PP5I232+5o4npEooM9HMeS4PCHlpPod9T3abmmPjoOjdHkRv7ywe8xEejnbWayDixABtJIETseGp5nT6ak3SCly3obYkRlA0mQZg8dI0rx/TYWS6pb/20/DdzvJ2+/wBzRs9IllBno4EzIODwgIiY/sdZj6RUl6QkTPR8ydPeWEnaZB9FG8jcbd4rMw2PVVhrNt4EAmd8xMmN+A8BUbmNBTKLSDWc2s8NNIkafSal9Gwc2uqSV/tp6eV/zxI2+/3NRekCSQD0cIYiWweEAIA0OlknWhukT6TKPeBGva95YONPG0BrvvWbbxySc1lGEkgSREiI7MGOP4UvEYoM4YW1UTOUbHWYPdw22qY9G09qzpLT7Kevlf8AA2+/3N7ozHZr1hXXANnuorKMHg/VLgbra4g93tqn0H1OtuXvYkN6IuwtW1MZwrsCzHcWwylRGrEMARlJqHQmJBxOHAtqPz1ozx9dZHhO3dz3rpetBe1ZT0BIyrYkgfF9EJP6pbKeO9cjGdGUqmKpU3FRyk8klfNW/wBPE6GBUZScqibjFXaWrXOvdcZiOjMJashmw+GFtpkFSYghfX1u6k/KrletvUpbSHEYXP6IQbiNqbctlBVvj280DXUEqDM5j3AwgvYe2LoAUoWuCDoSy6QCCIY89IrzGWsyhBrbZbi3DH9kbd3O5H6BIYd6g6cMOLwFCdJ7CtJX0yWR9FjsFS6p1KUbK11a9/3Xvu0sfFqK9mivkD5s6O91uv2Xe2noCqPcClrFlmANxmIzMhYjMxMTS1674gaBcIB/4uH/AJdZPSvw935x/tGqtXddUWSk/NkWRvnrrf3yYSf/ABcP/LqQ684j5OF4f/Fw/Db+z4Vz1FHiKr/e/NiyN8ddr+2XCf4XD8P/AK+81L8usTIMYWRqP+lw+nh+b7q56inX1fufmxZHQt15xBEFcLG//a4ffn8H3mpWuu2JJAVcNPCMLYnnwt+JrCt2NMzaLw5nwH37fVQ+I0hRlXiBuf1jx+ruqOvq6bT82LI6FeuV5PWGFniqYbDewt6OPZNQfr7iJ7KYRREf9tYP0lPqiubqdqyW9UE/d3nkKnr6uu0/NiyOn/LnENbJjC5lYf8AxrGzTr6mkEf5qrL15xAEBcIBv/2uH3//AF1lWcqBszA5lKwuuu4k7esFOhNU6jrqn3PzYsjf/La/8jCf4XD/AMuvfy4xGoy4SDv/ANLh9fH83rXP0VP1FX735sWRvflne+Rg/wDCYb+XR+Wd75GD/wAJhv5dYNFevqq/3v8AkxsrsN78s73yMH/hMN/LqwnXC8LTMUwckhR/0mH2Grf2fDse2uZq2xV0RQwUqDIIgEknUHUbZRrG1Pqq/wB782NldhrL14v6TbwTAcDhMP8AWEn6aZ+V9xvVXBqeTYXDR5N6P6x51z12wy7jfY8D4HY+VLp9VX+9+bGyuw6C51uxCmGt4QH/AMTD/wAuo/lne+Rg/wDCYb+XWPbxBAg9peR+scj4fTQ1kESmo4jiPHmO8fRT6qv97/kxsrsNj8s73yMH/hMN/Lo/LO98jB/4TDfy6wadicMUgNEkSRynYHv40+rr6dY/5M9KleLklkjat9d8QpDKuEDAggjCYaQRsR+b3mug6tdbFuWEtXGRcRbJFsu/o1uISWC+kIKpcUkgZ4UqQJBWG+f0V7pYytTqKptXa7W2e6VSdGW3Tdn3H2/o9bz2H9Jh7tuAQAVYyuZGLZssEHta7aca5brT1qS1aa1auB7r2/RwmUrZV2JuAuoh3KsUyqSozMZmAPnecxEmN44TzqNbMT0rOtBwjFRT8fc11ukK9aChN8e18fjQ9mivKK5BgLXSvw935x/tGqtWulfh7vzj/aNVal6gKKKKgBVlbGVczCeS+OxbuPDn3aTFFyjMdSfVH8R7u7j4bwS8QZ3neeM7zQEblwsZP9d3cO6hEJMAEk8BTve06qezxJ+L3GPo5+0CL3oEJIHE8T493d9e9ASyKu8M3IHQeJG/l7ahdxLMIJ04AaD2DTzpVFAFFFFAFFFFAFFFFAFFFFAMtYhl9U6Hcbg+IOh86Z2W5I3nlP3r9XhVeigJ3LRUwRH9bjmO+vEcgyCQRsRU7d/TK2q/SO8cvvqQw3Gex8r7o+V3ee2tAWUsSvpAAH4LwJ+Uo/h+6BVAnnTL18seQGw5f799SbtifjDf9Lv8eft51CR7lK+S0EUUUVJ4CiiigCiiigLXSvw935x/tGqtWulfh7vzj/aNVal6gKdYQas2w4czwH4/8UtEJIA3OgpmIcaKvqrt3ni3n9UVAFu5Jk71K1anuA1J5D+tKiiEkAbnQUy84AyrsNzzPPw5f7mgI3Ls6AQo4c+88zS6KKAKKKbbsSJJAXmfqHEmgFU5MIxEmAObGB5Tv5TUvfAX4MQflHU+XBfLXvpLuSZJJPM0A70aDdyf1V09rEH6K8zW/kuf2gP4TSKKAsF7fybn74P8ArwW7Z2Zh4rp5kGfooxeCuWmy3UdGgGHUqYOxgjY867LqX7k+Ix9v0pYWbLKTauEBg7K+UrAYMuzakcONUVsRSoQ6ypKyJSbyRxpwbbrDDmuvtG48wKRW71t6p3ejb4s3ntM5UODbYmASQJkAg9k6Vl++p+EGbv+N7ePnPlVkJxqRU4u6ZDViWJ6Ku20S46MEcSrcDy8CRrB4a1Ur6V0Z1mt4pVt3PRroEykdggnkZgknYzrAUnQBHSnUi1dUjCrkdZKknQjc55OnceGgM711/6e6kOsoS2lbPtXPN9/ZfRbq0+tw0tpJZrRp9lufHf88plq7G4kHcf1se+jEWGRirghlMEHgaXXLONoMu2ogjVTsfrB7x+HOoK0GRoRtTLFzg3qnfu5Ed4n66jctlTB/rkR3RQE7ygjMPBhyP4H8eVJpti5B19U6N4fiDr5VG7bykg/8jgR3Ea0BCiiigCiiigLXSvw935x/tGqtWulfh7vzj/aNVgKl6gdb7KFuLdkeHxj7CB5mkVevIhhcxUoMuolSZJJkajUngeGtLHRzSJ9U/HHaUDiZGm2sHWoBBeys/GbQdy7E+e3t50imX7mYzsNgOQGgHspdAFFFdXiOjbWGwmW8oN+7DGRqgGwB3B4d5JmQhqyFNzTe5c+pdTpOak9Elf4XFs5m3bEZm24Dn/t31G7dLHXwAGwHIUXbmYz7ByHIV2uI9yjEDo63jUK3CwzvbWCVtn1WBBIYxJIG3kYy1a9Ols9Y7XdlxKkm9BvVr3H8RjcIMRbu2BnICKSTK5oYsyzlI+TBOh248fjeh7tq7ctXFytbYo8mACDzOneOYrpepPX690aLlsMclzUrlzG20euoLAZyIEHTYkHLlPOdN9LPib73Xa4xYz22zNHATAGgEaACqKH1KrTVVpw/bbXx58g2tERw2GtFgHuQNZMNlGnPKW7vV478aT6ZBsk/rMT9UVZwvQN5wpyhVYwGchAfNiJHfU36LtLo+ITNJBVUdojmYA/4rbbeed+pY6a6xnG31uYlVBypbJTNoqACQpY+JHEztX17qP7peGtWbWEVcwtIoDo47RJM9i6LbFpBJChtxvw+PJ0JbZAyYhZLZADbcSYECRMTP0VXu9BXQCVAuKNzbYN9Wv0VhxWApYmmqU1ktOUQpu94vPnx9T9RWUwONF3sYe6WCreDIA8L6guKwDrEmMw46VidfuomAv4drmIC2Dat6XkABVUEBSNnWAAFOuwBE18D6G6238OyQzMqGQCxBXn6Nx2rf7Jg8QRpXW9J9cr3TAs4NrvorIYPeuuoGkxN0ocpCE6GEUkiQsTXBl0RXo1Yyp1Worv0Xs7rK1vMtjW3TXx/bnM+dh8rSp5xI3HeNRtw1ruurHW/MhsXDGbZ57U/FViZkA6r+lGbNoazfdB6mpgcQ6Ya6162sZ+yZss05bdxgMuYgSNjvoOPK27hBkf13eFfXYPF2tVpvJ8Vdd/Pei7D4ieGqbUfFdvPoXunOjHsXmW4S0ksHPxwT63jzHOs+tLpTpS5eW3nYsighQYkHSZO5MBdTuI4zWbU1Nnaexp3lVVwc24ad4U9e0sfGXUd68R5b+E91Iqdq4VII4f1B7q8FZCn+snen2Sfub7VMbAMSSgOTQhiQAARIBYwJ4VKyttD2nLEgqco0E6SSd43gDgNaApUVK4hUkHcGD5VGgCiiigLXSvw935x/tGoYP1s3yRm8xt/mgedT6V+Hu/OP8AaNQt6W3PMqvlqT9KipeoEVYsMVR2BInsDz9bygR+1Ven39FQdxY+JMfUq1AEUUV6BQHgq50ji3YgXGZmAGYsSTPKT8kaeM86hbw5V/zikZe0QwI22BB5mB51a6E6v4jG3GTDIblwKbjCVHZBAJ7RA3Yad9RKagm5OyJz0KWFwj3WCWkd3MkKoLEgAkkAa6AE+Ar6Ha6+WcNYRMEcTZt3bZ9NYJzZXWBNm7OZDcghmEQCSAGyx2/ua9XW6K6PvYjFL+du5XFqAGHxbVskiQ7u8QdBmG2tfGetXTD377B2R8j3O0gIDszlnubnfQD9FVHCuXGrHGVZQteEXrfV78rWydrehE7q0Vq/Rc85GY5N1yQqgsZhRAHgOAFXPTW7MBFz3eLN6qmfijie8/7Vr3egGt4EXLYBvAlr4HrW7bBTbkbrxMnnI9WRhdFm1mK3wcrAgOCewSCAxA9ZQSCRvppyPX2GrIzxrwcW4Z7OVlrlzfvFt6S7mYyxUS22izGg5SeG1Ox/5xFvcT2Ln64GjH9Zde8q5pCO1m7IK5kJGhDKeBGmjKRI5EHvrSWwMzqnwd+2z2xqcrJLZe8hka3PENPGpS3EVJ2alu/G/wBM1w7iz1QwvpGC8r1pz3KguG4dtRl75kitDrxhbeGNr0ACO5e4SpjTRZiSACQ2i6aHTlV6t22TDYu6jZStoKCCB63rEGdwWt8ZMxE6V771fFYpRez3BYS2lzizMP7Ic2a6xXwzMdia1Ra6nYtm9/ZqI46jThVhKKbuntdiUVkvFrfnftJN0R6a1Yzp+fvZmVlgEzGQMCYIhWctoFDLMTWFcS5hbwhhnXWRqNRtqIZSDB4HUV2+Pa3nZWPxQHCznuINSiRqlp3bTMQbjODMZQcPpO4MRmW6Al4621LS4j4jBVCW1jYEBtBM6GqatKKRhwmKnWezNZP8v1W7u393VdSusL4zD3OjbdrD2rd5gDccSqF0JcAAS7lrZNvM2mgzGFFcP1z6qv0fi3w9zUDtW3iM9tvVb6CD3g1m4PpC5ZJNpmQmAY37LBh4EMoM76V3PXHpbGdL4dcSMKi2MMktdXcscouCSRIDCcoByjUnWuOqcsPX2o2UJa557WSTz1b0t+TsR0s92nDvOCwzbqdm08D8U+36CaUywYNeU/FakN8oSfEaN7SJ866JAiiiigLDsWtiSewcu+waSI883tqvT8LrmXmp/wAva/hjzpFAPxWuVvlAT4jQ/VPnSKfva/Vb7Q//AIpFAFFFFAWulfh7vzj/AGjUH0tr3lj5dkD6Qan0r8Pd+cf7RqGI9W3+qftt+FS9QIp+M9cjkFX91QPupIp2O+Ef9ZvrNQBFanVmwWxdkDg4fyTtH6FNZdSRyDIJBGxFeotJps9QajJNq52Hug9IF3UGJCAaKq7li2gAGwtmas+5X13w/R1y6b9q67XQiq1sKSoBJIgkTJK8fiiuOxN9nRS7MzFmkkknRUA1PICK86Oxxs3rd1QrNbdXAYSpKkEBgCJEjnVePhDGqamspbr29S6vX62tKqla7vwP0J7rvTBs4cBZEK93f42lu0D4Pezj5rur4L1dwqviF9IQLay7FpiFEwYBMEwNuNbPXfrzc6R9G963bVwgAKFoEPcmASfWlZmfVFZXQ93JZxDgKWhF7SgjKWlgQQd8oEj21g6Mwn0tFQaszJUvJyktX8fNzrsB0bcFzPh79u/aOhXUuskEiy4Q6qw02EgSsGqvWHqmCc6ISDEm0mVlJnez8ZeyfVyssNIaATzCX7RMwbTA6NaZjHk+vnnFb2A6zXQIOJtX0kMVvFleViO2QRInizARtpNd1Sg1Zo4FShiKc+shLPfdWvxaur8bd9zlsVgGQA6Mh0DrqCeXMN+iQD3Vf6DvzCn+zdby+AKi6o8UAY/N19QwtvD44M5U6gBuytw6aQzWy3pROonYmYBmOZ6V9z58NcW/ZBbD/wBqsyVttKuRIllyMdxI7wJo8O4/qjmjzDpenWvRrLZnu732X7d3f5FdcM1qytn0ct6UXG0JLsDKWzPA+lwoj9I8hGkmHGEw5tJBxLMQ9/tMReMBhaA1uOisRI2LcO2V3+sFi3Zm4zJ6RyzBmcJAzGCHPqkqQpZZaBCiYZfnXS3SAuM35+0C0hmh5CndLaohS2nMBiTxOpFWztTMWGcsbnor3eub+OOuWWRV6Q6UW0DbwxMt8NdLS9xtZAYaBNfi7niwANYqOQQRoQZFW/edvhfTzS59ymvLnR2hKXLLgamGynTkHCk+QNYZXZ9RS2Kat6tPPxfp6DOmFBKXFEC4gY8sw0eP2hPnW1getd3D9HtYwt3Kt0v74Qqrb9glSV7KshRdNZU7Vj3YbCITOZLrKOWVlDe2QfbS+h8Dcv3Dasozu6tlVRJOUZtB+zPlVFSEZL9eizz7vjU0Wd1ZlGnjW2f0WEftAz9kVPpPou7h7rWr6MlxYzKdxIBG3cQahY9W54A/5lH317TTV0SIoooqQOwZi4k7ZhPhOv0UphBigGnY0fnH/Wb6zQBY1Vx3A+YYD6mNIp+F3b9Vvqn6xSKAKKKKAtdK/D3fnH+0aLtlmW3lBPZOwJ+O9HSvw935x/tGh7zeiSGYAFhEmOBmP2ql6gB0bd/u7n7rfhUMePzr/rN9ZpFPxvrk84b94T99QBFFFFAWH+CT9Z/qSr/QXVPFY3N70svdykBiIABOwJYgCs8a2z+iwP7w1+yPbW71R6+4jo0XRhha/O5MxdSSMmaMuoHxzvNU13VUH1STluvpzYlWvmT6xdU7+EsKMVZKXBk7XpEICu16FyqTJJSZnSO+qXQeE9LavrLSMjQqlmgNqQB5bkb19B90DrrhOkMMBauD0noZeVZQLga24UEgSdLq6aSwr5x1dxBW9lVspuKUmY1OqzwPaC71VgqtSpTUq0dmW9ZlU0/1KPh5L8ly10VBOS1b0Es1+8nZA+NkDCBPAhtYHGK1sLZujTC5mI3e1h24cVUIlsDvZmPHsnSs3pHrPibR9Cl1lZD+cICgm4NwCBsplRG8E8YGNi+lr10Rdu3XHJnYj2E109uMdDlrD16yvO1vF+aa9LrvRv45srE4nEXXfjmvZm80tl4idjcXandEdZSLgFhCqL2nYlmciQMq5mbJnYqmhJlhqK4+t/oqxlvYax8Z71prvd2hlTuygknvMH1aiM23ke62GhGn+rN+Sy325zsbPug9AA3nvYcHLBLryCP6NmWd1DASB6sg7Npw9fUXxb3ExYtMFu2XV7ZPEXvRyg7me2VIMg+kE6bcjjOireIQ38NCagXbRPZRjyPxVY+rPZ3EgwD7rU03eJn6Oxko09itusr8Umr8U9fPdfnKKZesMjFXUqw3BEGoCsp3E75o0WEYRZOrXiQNdlQAnlEmK3/c66vPirwFlms3MxC31YzbAtXC0IpDGeyM0gDzg4HTAyi1a07CAt3M/aYeUgVs9WcAj4XEvdW+gtKzW7tm0zE3CFKW7jgHJb7Gm2rkzVGIv1bSdm8r2vbw35jeix7pXU29gbltsRiTiXvZu0c+aLeUDMWJJ0IG+kVyeH9W5+qPtr+Fe4vpC7dy+luXLmUQudmaByEnQV4ultu9lA8gSfrX21NCE4U1Go7tb7W9D09chFFFFXEHoq/jejrpuORbuEZm1Ckjc8QKqYVJdRzYD6ahceSTzM+2gLNiwylsysOy+4I4VUq1h7zZLgzNGUCJMesv+9VaAKKKKAtdK/D3fnH+0agmttu5gfIgg/TlqfSvw935x/tGoYTUlflKR5jUe0qBUvUCKfiNQh5rB8VMfZy0inprbYcVOYeB0b+GoAiiiigH4TUlfljL57r/AJgKRXoNOxWpDjZtT3N8Ye3XwIoDS6P6wFMLcwvo7GS8wZ7pSbgiICtwUMoaPHmayWUq0bEH2EVCnt2xPxlGveBsfEDTwE86hRS0Bbxy+kQXlifVuDkR8aORHlWbTsNiShkeY5itPD4RD+ctAXCBPoiYytPxh8de4HUmNdRUkN2V0V8Pb9Couv65E2lP0XGB4DgOJE7DV/Vck4pXOuXM5J11ggE9+Yr51l4i6zMTcJLE9onee+tXoFYW6/cV9iPcP/pA86si/wBSMleLVKTlq1bzOn6KuBsbdtXCcuJsvaPPN6Yqrd5GWf8AiuabF3Lb+nTS4CUxCnbNxzDirxr+kDt2auX7pGJsFTqbbhT3ubuTz7SmPCpdZyExCYhFm1i7YuMvA5vhEnmGGaeBg8Kuk7x4c88Tm0YKNW1rqS9rq3jH/wAkWdbqZrOTKPWs3YKqSfiMYNsExqCqk8VMLVW1ZtpmuPae09vZC2hc7AKwzgAiZlqivR3oH9IbgVIJT5Tg6ZSnDirKdN9wZqhjMY99wADHq20EmJOiqPuqmUr6nSo0dl3T/T438e3xzK7FnJOpO5079/aa1m6z4m2Gt2791Va2LVxVaFYBcpBUaaLCzvA767f3Ovc+DJdxOMd7eGW3cS8CckurGYYGcqZFYttmAGsMK+Y3YzHLIWTAJkxwkwJMdwrDCtTrTlBZ7Nr89uXsa0v3EKfiNAq8hJ8W1+rKPKo4ZATJ9VRJ8OXmYHnULjliSdyZPnWokjRRRQD8JoS3yVJ8zoPpYUinjS33sfoX7iSP3aRQDxpbPewj9kGftLSKfiNFRe7MfFtfs5aRQBRRRQFrpX4e784/2jVZWggjcairPSvw935x/tGqtS9QOxSjNI2MMPPWPI6eVRw9zKwJ22PgdCPYTU17SRxXUfqnceR18zSrdssQFBJOwAk1APbtvKSOX08j4Ea1CrmIsdgaqXXRgDMLwk7EgmNCdI5GqdAFOsuNVbY8eR4Hw4H74FJooCToQYO4rxWgyNDTUbMMp0I9U/ce7v4eGy3QgwdCKA6/rJ1DFjB4XFJiLFw3xDW1YetqT6P5QAhWHBttwByKsVOkgjyIP3VHMYjh+P8AxTlxPBwGHfuPAjX2yO6qqUZxjacrvPdbfl5aEstjpgMAL1q3cjTNqrfvLv5irtrpPCi2FC31P52RKEfnFCaGJMKDvG9UOjejRiL1u1aJD3HVFVubEADMPHcgCutx/uRYmz6Z7yumHtqXDzacwNTmUXQRAnXXbvqJ4mnSkozkk3pnrwK5xUlmr24/gxH6Xw2e08Xy1oJlHYAYrE5jwBjhSr3WtvRW7Nu3bVLWb0ZYZ2XOZaGO0nurpl9xnFMoKLeJkZgyWrcLME9u/JIE6Ry11mt7qx7kdq5cuq0TZuC24usXIORXEJbyCCHGpcjfSs9TpTDwi256a28N3GxVGnHLZg3bTK1te23az5Kbdy5meHYLGdoJAkwJPDWAK67Fe5rft4H35kfIih3D9gnNGqoRmyLxLEFp0ECT9ywvUfCWbRDqHXKwJfKFQEQ2RVAS3oT2gA2pljXwPrv1jvuwwZxK3sNhvzdpkPZuKvqO5GjuFgTsIMbknDheknj52w+Si1dtPNd3fxta+jsaerks5+S/JDpL3Q8TewFrBMVFtNCVEF0WPRowGkLHDfszqJPMAToKFWTA1NOJyaDVuJ5dw5nvrsU6UKaagrXbfi9Q3c6zqzgksWmxN0iFmIM6jQx365B4sdiprksZifSXGeFXMSYUQBPACli4YIkwSCROkiYMc9T7ajWqdXahGCVrer7S+pWUqcacVZL1b3+yCpIhJAG50FRq3hLWhOZVYyEnSeeuw0MawNd9KpM4rEuC0DZRlHlx8zJ86jh7eZgDtx7gNz5Ca8vWWUwwIPf9feO+mL2Uni2g/VG58zp5GgF3rmZiTxM/7VCiigCiiigLXSvw935x/tGqtWulfh7vzj/aNVal6gnZuZSD/RHEHuI0qzisRHZtjLbYSIOrD9NvjciNBIOgqnTrLAjKfFTyP4H8O+YBC1cymR/yOIPdFSvWwNV9U7feD3j/AH40tlgwd6ZauRo3qn6DzHfQCqKndtZTzG4PAjmKhQBTlvAiHkjgRuPxHcfopNFAOfDGJXtLzHDxG6+f00mpI5BkEg8xVnDubjKhQMzEKI7JkmBqNDrzBoBeBxz2bi3LTFLiHMrDcHnXe9Ke7VicThLuHvWrP5xChdC6nWJJBJBnXTTeuexXUi8uwkcIKH+IN/lFUrnVm+u6XB/9V7+XFV4jARnKMq1POOaunkXyo1qeUotcUzs7fu9Y8AgphCTsTbfTfaLgHHjW/wC5D12uYnH4w4koGvW0ukgZVHoYTTl2GH7tfLLfVq82yXD4Wr38ur2E6j4h5ORgF9acqxvuGYMNj8U1jq9DUq9KdOnTs5K11Hg/dImnGrJrZTfgz6h7sXWvBX8E1i3ila8rq6raJZTBhldl7EQSdTMgV8RTDEiTAXmdvLifKa7zo3qAoLC6wzBSwVRmmNYzuI9WTpb4b8a4/rBhfR4i4mbMAeyc2Y5SJAJ5gGD3iteG6Jn0dQUHe199r5/gtxGFrUoqpVja/OhVa6AITzY7nuHyR9PtikUUVaYgooqdu2WMD/jvPdQHtm1J10A1J5D8aL13MeQGgHIf19M17duCMq7cTzPP8BSqAt4S+TCGGTk2yjckcV56b99JxN0MxyghdlBMwOAJgSeZgSZNSudkZRufW/0/j3+GqKAKKKKAKKKKAtdK/D3fnH+0aq1a6V+Hu/OP9o1VqXqBlmzmmCBALa93Ad9Lp+CwpuXEQaZmAnlJ1J7hvVvrBgEtX2WyWNk9q0WichOzRpmBBU94NQCqO2P0xoP0h/qH0+O9ein+v3P9r8G+vx3Ajbu8GEr9I7xXl2zGo1U7H7jyPd9e9QIp+EYydezEtyI8OJkwO80BXoqwbauex2T8knTyY/f7TSblsqYYEHkaAjU7V0qwZSVZSCCDBBGoII2M1CigPpuE6wWHVR74QsFUEuSpJCgEkuAOFYnSnXy6l91QYd7anIvYBkKIBzKRO0yDrXG0V0avSVepCMb2t2XXnmdat0tiKsIwvs7O+N0/HM+oP7oGFGfY5xrCXPlBvjHeV+neqV73SLKlzat3WziCCFQbgkiC3EEbbGvnlFS+lMQ1ZO3h8kvpnFNWTt4fNzb6W623r1zMr3LawAEVzEBcusAZpHMcaxKKK585ym9qTuzlzqSqScpO7YUV6qkmACSdgKf6EL651+SCP8x2Hhv4V5PAu1ZLcgBuTsP65b1K5dEZU0HE8T48vD696ni3mCNEPqgbA8R3kczqRFVqAKenYEn1j6o5fpHv5e3lJlCb6twHL9bme728qSzSZO9AeUUUUAUUUUAUUUUBa6V+Hu/OP9o1Vq10r8Pd+cf7RqrUvUDsJnzj0RYPsIMHXv4aVc6wC56d/Slj2myy09nMdtdpnSq+HvejC3EYi4GOnJYG+nGWG/OrGP6xX7zl3uPJ5M3EzzkmTuSTUATjOibtoS6ELMZhBWeWYSJ023qnWrjes+IuKyG4Vtvq6J2Q2s9uNX117RNZ+IvBssKFhQunEj4x7zQEheDaPvwb/VzHfv46CpYhMqhRqDrmGzHu8JjzPOq1MtXyu2x3B1B8R99ALpyYogQYZeRE+ziPIipBUbbsHkdVPnuPOfEVC7h2XUjTmNR5EaGgG27KPmy5lIUseI0HPQiTpx3FVatJ2bTHi7BR4LDN9Jt/TS1wjEA9mDtLKOMcTzBoBNFP95t+h++n40e82/Q/fT8aARRT/ebfofvp+NHvNv0P30/GgEVa9AqqrNmOYEgCB8YjU68uXKojBMdBl/fT8akozWiOKNm/ZaA3+YJ7aAW2KMQoCjkvHxO58zSaZasM3qgxxPAeJ2HnTPRqvrHMeSnTzbj5e0UAYRc0rwOpPySNmJ4DWD484o9IE9TVvlcv1R95+ioXMQSI0A5DQf7nvOtKoD0mvKKKAKKKKAKKKKAKKKKAtdK/D3fnH+0aq1sYzoW7cu3GRZUu2sgRNxgJkiNQaqjoa7my5YOVnMkQFQkMZngVPsqXqCjRV610JeYArbJDCV1Go11GvcfYahd6KuqXDIQU9caaaE8+Sn2VAKlFPTBsXyCM3iOU77bVaXoC8Uz5RlgH1lmCNNJngaAzqKbZwrPOUSVBY+A3/wCKuX+gLyKXZRlEbMp9bbQGdqAzqnavFTKkj+uPOmYfBM4JUAwVB1G7bfVVnE9BXbalnVQBr6ynjHA86AqXsQWiY02gAbnkNJp13DsUtlVYjKdgflvVSreCshhczMFhZBMwDnQfFB4E0Ar3o/yH/dNe+8rnyH/dP4VP0C/3yey5/oq7hukHtoUS/bCmQRlfUEgwex3UBne9H+Q/7po96P8AIf8AdNXziybfozds5JJAyPoTOoOSeJ4/dVT0C/3yey5/ooD3C4R869h/WHxTzpS3yrNEayCCAQRPEHTcA+VNxNoKiFWDElpIzcMsDtAc6niMGgIi4g7KGCH3KAnZTxNAVbt9m9YzyHAeA2HlS62cI+RU7dhl9IxGZbm+UAg9naGH9b+2Hh7oD4clsxaVuwMoYmBljnv95kDForSwFwWXzLcskwRDLcI1/YpmKx5W2Ey2CGDEOFbNDOZAzRlAIOgHH2AZNFFFAFFFFAFFFFAFFFFAfYLm/wC3/E1IPH9U/wDsooreVEz6qftfYrz+8/rg1e0VAKh+77qu3/h2+caiigFYH4Zf1h9oVHD7jwP30UUBLAesf1X/APW1JOx8FoooBdNtbN4fxLRRQCqKKKAKKKKAY3qr4n7qL+/kv1CiigJL6q/rH+Gq3SPwd/5u9/62r2ioegR8ypt3ZfD+JqKKxFoqiiigCiiigCiiigCiiigP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eg;base64,/9j/4AAQSkZJRgABAQAAAQABAAD/2wCEAAkGBhQSERQUEBQRFRMWGBgWFRgYFxgcHRkYGBgbHRgXGBwbHCcfGBojGhYYIC8gIycpLC4tHCExNTAqNSYrLCkBCQoKDgwOGg8PGjQjHyQ1MCw1MiwpKSwyLCwtKSkvLzQqLC4sLCwwLDIqLzAsLTQqLyw0LDIsLDQsLyksLSovKv/AABEIAOEA4QMBIgACEQEDEQH/xAAcAAACAwEBAQEAAAAAAAAAAAAAAwIEBQYBBwj/xABLEAACAQIEAgYDCwkHBAIDAAABAhEAAwQSITFBUQUGImFxgRMykQcUM0JSc6GxssHRFiNicoKSwtPwQ1OUotLh8SQ0dLNEg2ST4v/EABsBAQADAQEBAQAAAAAAAAAAAAABAwQFAgYH/8QANhEAAgECAwQJAwMDBQAAAAAAAAECAxEEITESQXHwBRNRYYGRobHRFFLBIkKSFeHxMjNigrL/2gAMAwEAAhEDEQA/AOSPS9xAqq9lZW683LNpyze+bqgFnQkdlRxgZagOnb399gd4/wC3seZ+BmB/xNV7wOZIti5+buyNNvfl7Uab8NNdaqm1mCquGVWYypLOJCgEgZmAgjXz0r9CwVCg6EHKC0WdqfZdt3z995kk3f8AyaDdYbwIHpcIZzSRhsNpAkTmtDc6VLE9YLqglbuGaP8A8bCa/wCQnlwrOa4fSAGwoYjRZULAMg6juI31+uK23kq2HJObN6pEAxpoNvo1rYsNRum4R8qWefK/uebvm5sL025/+RhR44XDf6KRZ6xXmLj0uFWDALYbDQw11+DkbcjvWbaQq0GwvaAKhjAhVObeDrM7jh3ETayy3FX3uMxNw5QQScyjTSdF3GnHjvUfS0I3WzF5XWVLdm93g9yF3zc0B1gu5iDewkRIIwuHI9aIP5oQY14+NTu9PXApIv4QkAkD3rh9Ty+D/qPCcm9YJDZcMVnSRnOUkjT6Ig660yzZYwPe4JQqWMgcToZnQ51Bmfi68KPC4eylsx4Wo8+ou+bl5esF4qSLuDECYbDYcEnLJAi0eOmsVOz0/dKgm9hVMTHvbCzw09SJ1O8bVkWbLFCosq0ANmBEgMOyTB1Han2TSlwVwlT6IkbbGGjcyI5jjVrweGd1aKt/xp9nDfrmNp83N9Osl1SQLmEMj42FwsfG5KeKgftVMdarkHt4CQAR/wBHY1kCR8HIIk8OFZVrCXGBIw4hxO6zGvqyNBAPsJ20FLCYK56wtFwQdhO5idNjNVrB4WV9pRTVt1L4y0tmNp83N631vulUM4MEtDD3nhuyDOs5ddu7ep3OtF4Lmz9Gn9EYawTxgfBcY+nWKwsZbbIJsFMmhaIJmPWkan8amMO1tQXsocjSZYSSDBVhMxoRAj8Z+jwtlLYjm9LU/fy79BtPm5t/lTd7JDYDUEn/AKTDCOyCB6mskx/RiNvrVebZsAO0V7WFw4EArDfBzBzHhwNc/wC/h6RX9FbgCCsaHSNfrqS49AQVsJpwJZp8Z8OHf5en0bBL/ZTy+2n35P00+Rt9/ubz9bLoUnNgcwPq+9MProdiLZ5D2jvpGJ6xPcyZmwZBBJBweFhWAkCDbPMifHSsFcQM5bIIIPZGw07wadZvhlyehDNqQRmkb8BvHfO3CrH0bRjn1af/AFp71w3PP5I232+5o4npEooM9HMeS4PCHlpPod9T3abmmPjoOjdHkRv7ywe8xEejnbWayDixABtJIETseGp5nT6ak3SCly3obYkRlA0mQZg8dI0rx/TYWS6pb/20/DdzvJ2+/wBzRs9IllBno4EzIODwgIiY/sdZj6RUl6QkTPR8ydPeWEnaZB9FG8jcbd4rMw2PVVhrNt4EAmd8xMmN+A8BUbmNBTKLSDWc2s8NNIkafSal9Gwc2uqSV/tp6eV/zxI2+/3NRekCSQD0cIYiWweEAIA0OlknWhukT6TKPeBGva95YONPG0BrvvWbbxySc1lGEkgSREiI7MGOP4UvEYoM4YW1UTOUbHWYPdw22qY9G09qzpLT7Kevlf8AA2+/3N7ozHZr1hXXANnuorKMHg/VLgbra4g93tqn0H1OtuXvYkN6IuwtW1MZwrsCzHcWwylRGrEMARlJqHQmJBxOHAtqPz1ozx9dZHhO3dz3rpetBe1ZT0BIyrYkgfF9EJP6pbKeO9cjGdGUqmKpU3FRyk8klfNW/wBPE6GBUZScqibjFXaWrXOvdcZiOjMJashmw+GFtpkFSYghfX1u6k/KrletvUpbSHEYXP6IQbiNqbctlBVvj280DXUEqDM5j3AwgvYe2LoAUoWuCDoSy6QCCIY89IrzGWsyhBrbZbi3DH9kbd3O5H6BIYd6g6cMOLwFCdJ7CtJX0yWR9FjsFS6p1KUbK11a9/3Xvu0sfFqK9mivkD5s6O91uv2Xe2noCqPcClrFlmANxmIzMhYjMxMTS1674gaBcIB/4uH/AJdZPSvw935x/tGqtXddUWSk/NkWRvnrrf3yYSf/ABcP/LqQ684j5OF4f/Fw/Db+z4Vz1FHiKr/e/NiyN8ddr+2XCf4XD8P/AK+81L8usTIMYWRqP+lw+nh+b7q56inX1fufmxZHQt15xBEFcLG//a4ffn8H3mpWuu2JJAVcNPCMLYnnwt+JrCt2NMzaLw5nwH37fVQ+I0hRlXiBuf1jx+ruqOvq6bT82LI6FeuV5PWGFniqYbDewt6OPZNQfr7iJ7KYRREf9tYP0lPqiubqdqyW9UE/d3nkKnr6uu0/NiyOn/LnENbJjC5lYf8AxrGzTr6mkEf5qrL15xAEBcIBv/2uH3//AF1lWcqBszA5lKwuuu4k7esFOhNU6jrqn3PzYsjf/La/8jCf4XD/AMuvfy4xGoy4SDv/ANLh9fH83rXP0VP1FX735sWRvflne+Rg/wDCYb+XR+Wd75GD/wAJhv5dYNFevqq/3v8AkxsrsN78s73yMH/hMN/LqwnXC8LTMUwckhR/0mH2Grf2fDse2uZq2xV0RQwUqDIIgEknUHUbZRrG1Pqq/wB782NldhrL14v6TbwTAcDhMP8AWEn6aZ+V9xvVXBqeTYXDR5N6P6x51z12wy7jfY8D4HY+VLp9VX+9+bGyuw6C51uxCmGt4QH/AMTD/wAuo/lne+Rg/wDCYb+XWPbxBAg9peR+scj4fTQ1kESmo4jiPHmO8fRT6qv97/kxsrsNj8s73yMH/hMN/Lo/LO98jB/4TDfy6wadicMUgNEkSRynYHv40+rr6dY/5M9KleLklkjat9d8QpDKuEDAggjCYaQRsR+b3mug6tdbFuWEtXGRcRbJFsu/o1uISWC+kIKpcUkgZ4UqQJBWG+f0V7pYytTqKptXa7W2e6VSdGW3Tdn3H2/o9bz2H9Jh7tuAQAVYyuZGLZssEHta7aca5brT1qS1aa1auB7r2/RwmUrZV2JuAuoh3KsUyqSozMZmAPnecxEmN44TzqNbMT0rOtBwjFRT8fc11ukK9aChN8e18fjQ9mivKK5BgLXSvw935x/tGqtWulfh7vzj/aNVal6gKKKKgBVlbGVczCeS+OxbuPDn3aTFFyjMdSfVH8R7u7j4bwS8QZ3neeM7zQEblwsZP9d3cO6hEJMAEk8BTve06qezxJ+L3GPo5+0CL3oEJIHE8T493d9e9ASyKu8M3IHQeJG/l7ahdxLMIJ04AaD2DTzpVFAFFFFAFFFFAFFFFAFFFFAMtYhl9U6Hcbg+IOh86Z2W5I3nlP3r9XhVeigJ3LRUwRH9bjmO+vEcgyCQRsRU7d/TK2q/SO8cvvqQw3Gex8r7o+V3ee2tAWUsSvpAAH4LwJ+Uo/h+6BVAnnTL18seQGw5f799SbtifjDf9Lv8eft51CR7lK+S0EUUUVJ4CiiigCiiigLXSvw935x/tGqtWulfh7vzj/aNVal6gKdYQas2w4czwH4/8UtEJIA3OgpmIcaKvqrt3ni3n9UVAFu5Jk71K1anuA1J5D+tKiiEkAbnQUy84AyrsNzzPPw5f7mgI3Ls6AQo4c+88zS6KKAKKKbbsSJJAXmfqHEmgFU5MIxEmAObGB5Tv5TUvfAX4MQflHU+XBfLXvpLuSZJJPM0A70aDdyf1V09rEH6K8zW/kuf2gP4TSKKAsF7fybn74P8ArwW7Z2Zh4rp5kGfooxeCuWmy3UdGgGHUqYOxgjY867LqX7k+Ix9v0pYWbLKTauEBg7K+UrAYMuzakcONUVsRSoQ6ypKyJSbyRxpwbbrDDmuvtG48wKRW71t6p3ejb4s3ntM5UODbYmASQJkAg9k6Vl++p+EGbv+N7ePnPlVkJxqRU4u6ZDViWJ6Ku20S46MEcSrcDy8CRrB4a1Ur6V0Z1mt4pVt3PRroEykdggnkZgknYzrAUnQBHSnUi1dUjCrkdZKknQjc55OnceGgM711/6e6kOsoS2lbPtXPN9/ZfRbq0+tw0tpJZrRp9lufHf88plq7G4kHcf1se+jEWGRirghlMEHgaXXLONoMu2ogjVTsfrB7x+HOoK0GRoRtTLFzg3qnfu5Ed4n66jctlTB/rkR3RQE7ygjMPBhyP4H8eVJpti5B19U6N4fiDr5VG7bykg/8jgR3Ea0BCiiigCiiigLXSvw935x/tGqtWulfh7vzj/aNVgKl6gdb7KFuLdkeHxj7CB5mkVevIhhcxUoMuolSZJJkajUngeGtLHRzSJ9U/HHaUDiZGm2sHWoBBeys/GbQdy7E+e3t50imX7mYzsNgOQGgHspdAFFFdXiOjbWGwmW8oN+7DGRqgGwB3B4d5JmQhqyFNzTe5c+pdTpOak9Elf4XFs5m3bEZm24Dn/t31G7dLHXwAGwHIUXbmYz7ByHIV2uI9yjEDo63jUK3CwzvbWCVtn1WBBIYxJIG3kYy1a9Ols9Y7XdlxKkm9BvVr3H8RjcIMRbu2BnICKSTK5oYsyzlI+TBOh248fjeh7tq7ctXFytbYo8mACDzOneOYrpepPX690aLlsMclzUrlzG20euoLAZyIEHTYkHLlPOdN9LPib73Xa4xYz22zNHATAGgEaACqKH1KrTVVpw/bbXx58g2tERw2GtFgHuQNZMNlGnPKW7vV478aT6ZBsk/rMT9UVZwvQN5wpyhVYwGchAfNiJHfU36LtLo+ITNJBVUdojmYA/4rbbeed+pY6a6xnG31uYlVBypbJTNoqACQpY+JHEztX17qP7peGtWbWEVcwtIoDo47RJM9i6LbFpBJChtxvw+PJ0JbZAyYhZLZADbcSYECRMTP0VXu9BXQCVAuKNzbYN9Wv0VhxWApYmmqU1ktOUQpu94vPnx9T9RWUwONF3sYe6WCreDIA8L6guKwDrEmMw46VidfuomAv4drmIC2Dat6XkABVUEBSNnWAAFOuwBE18D6G6238OyQzMqGQCxBXn6Nx2rf7Jg8QRpXW9J9cr3TAs4NrvorIYPeuuoGkxN0ocpCE6GEUkiQsTXBl0RXo1Yyp1Worv0Xs7rK1vMtjW3TXx/bnM+dh8rSp5xI3HeNRtw1ruurHW/MhsXDGbZ57U/FViZkA6r+lGbNoazfdB6mpgcQ6Ya6162sZ+yZss05bdxgMuYgSNjvoOPK27hBkf13eFfXYPF2tVpvJ8Vdd/Pei7D4ieGqbUfFdvPoXunOjHsXmW4S0ksHPxwT63jzHOs+tLpTpS5eW3nYsighQYkHSZO5MBdTuI4zWbU1Nnaexp3lVVwc24ad4U9e0sfGXUd68R5b+E91Iqdq4VII4f1B7q8FZCn+snen2Sfub7VMbAMSSgOTQhiQAARIBYwJ4VKyttD2nLEgqco0E6SSd43gDgNaApUVK4hUkHcGD5VGgCiiigLXSvw935x/tGoYP1s3yRm8xt/mgedT6V+Hu/OP8AaNQt6W3PMqvlqT9KipeoEVYsMVR2BInsDz9bygR+1Ven39FQdxY+JMfUq1AEUUV6BQHgq50ji3YgXGZmAGYsSTPKT8kaeM86hbw5V/zikZe0QwI22BB5mB51a6E6v4jG3GTDIblwKbjCVHZBAJ7RA3Yad9RKagm5OyJz0KWFwj3WCWkd3MkKoLEgAkkAa6AE+Ar6Ha6+WcNYRMEcTZt3bZ9NYJzZXWBNm7OZDcghmEQCSAGyx2/ua9XW6K6PvYjFL+du5XFqAGHxbVskiQ7u8QdBmG2tfGetXTD377B2R8j3O0gIDszlnubnfQD9FVHCuXGrHGVZQteEXrfV78rWydrehE7q0Vq/Rc85GY5N1yQqgsZhRAHgOAFXPTW7MBFz3eLN6qmfijie8/7Vr3egGt4EXLYBvAlr4HrW7bBTbkbrxMnnI9WRhdFm1mK3wcrAgOCewSCAxA9ZQSCRvppyPX2GrIzxrwcW4Z7OVlrlzfvFt6S7mYyxUS22izGg5SeG1Ox/5xFvcT2Ln64GjH9Zde8q5pCO1m7IK5kJGhDKeBGmjKRI5EHvrSWwMzqnwd+2z2xqcrJLZe8hka3PENPGpS3EVJ2alu/G/wBM1w7iz1QwvpGC8r1pz3KguG4dtRl75kitDrxhbeGNr0ACO5e4SpjTRZiSACQ2i6aHTlV6t22TDYu6jZStoKCCB63rEGdwWt8ZMxE6V771fFYpRez3BYS2lzizMP7Ic2a6xXwzMdia1Ra6nYtm9/ZqI46jThVhKKbuntdiUVkvFrfnftJN0R6a1Yzp+fvZmVlgEzGQMCYIhWctoFDLMTWFcS5hbwhhnXWRqNRtqIZSDB4HUV2+Pa3nZWPxQHCznuINSiRqlp3bTMQbjODMZQcPpO4MRmW6Al4621LS4j4jBVCW1jYEBtBM6GqatKKRhwmKnWezNZP8v1W7u393VdSusL4zD3OjbdrD2rd5gDccSqF0JcAAS7lrZNvM2mgzGFFcP1z6qv0fi3w9zUDtW3iM9tvVb6CD3g1m4PpC5ZJNpmQmAY37LBh4EMoM76V3PXHpbGdL4dcSMKi2MMktdXcscouCSRIDCcoByjUnWuOqcsPX2o2UJa557WSTz1b0t+TsR0s92nDvOCwzbqdm08D8U+36CaUywYNeU/FakN8oSfEaN7SJ866JAiiiigLDsWtiSewcu+waSI883tqvT8LrmXmp/wAva/hjzpFAPxWuVvlAT4jQ/VPnSKfva/Vb7Q//AIpFAFFFFAWulfh7vzj/AGjUH0tr3lj5dkD6Qan0r8Pd+cf7RqGI9W3+qftt+FS9QIp+M9cjkFX91QPupIp2O+Ef9ZvrNQBFanVmwWxdkDg4fyTtH6FNZdSRyDIJBGxFeotJps9QajJNq52Hug9IF3UGJCAaKq7li2gAGwtmas+5X13w/R1y6b9q67XQiq1sKSoBJIgkTJK8fiiuOxN9nRS7MzFmkkknRUA1PICK86Oxxs3rd1QrNbdXAYSpKkEBgCJEjnVePhDGqamspbr29S6vX62tKqla7vwP0J7rvTBs4cBZEK93f42lu0D4Pezj5rur4L1dwqviF9IQLay7FpiFEwYBMEwNuNbPXfrzc6R9G963bVwgAKFoEPcmASfWlZmfVFZXQ93JZxDgKWhF7SgjKWlgQQd8oEj21g6Mwn0tFQaszJUvJyktX8fNzrsB0bcFzPh79u/aOhXUuskEiy4Q6qw02EgSsGqvWHqmCc6ISDEm0mVlJnez8ZeyfVyssNIaATzCX7RMwbTA6NaZjHk+vnnFb2A6zXQIOJtX0kMVvFleViO2QRInizARtpNd1Sg1Zo4FShiKc+shLPfdWvxaur8bd9zlsVgGQA6Mh0DrqCeXMN+iQD3Vf6DvzCn+zdby+AKi6o8UAY/N19QwtvD44M5U6gBuytw6aQzWy3pROonYmYBmOZ6V9z58NcW/ZBbD/wBqsyVttKuRIllyMdxI7wJo8O4/qjmjzDpenWvRrLZnu732X7d3f5FdcM1qytn0ct6UXG0JLsDKWzPA+lwoj9I8hGkmHGEw5tJBxLMQ9/tMReMBhaA1uOisRI2LcO2V3+sFi3Zm4zJ6RyzBmcJAzGCHPqkqQpZZaBCiYZfnXS3SAuM35+0C0hmh5CndLaohS2nMBiTxOpFWztTMWGcsbnor3eub+OOuWWRV6Q6UW0DbwxMt8NdLS9xtZAYaBNfi7niwANYqOQQRoQZFW/edvhfTzS59ymvLnR2hKXLLgamGynTkHCk+QNYZXZ9RS2Kat6tPPxfp6DOmFBKXFEC4gY8sw0eP2hPnW1getd3D9HtYwt3Kt0v74Qqrb9glSV7KshRdNZU7Vj3YbCITOZLrKOWVlDe2QfbS+h8Dcv3Dasozu6tlVRJOUZtB+zPlVFSEZL9eizz7vjU0Wd1ZlGnjW2f0WEftAz9kVPpPou7h7rWr6MlxYzKdxIBG3cQahY9W54A/5lH317TTV0SIoooqQOwZi4k7ZhPhOv0UphBigGnY0fnH/Wb6zQBY1Vx3A+YYD6mNIp+F3b9Vvqn6xSKAKKKKAtdK/D3fnH+0aLtlmW3lBPZOwJ+O9HSvw935x/tGh7zeiSGYAFhEmOBmP2ql6gB0bd/u7n7rfhUMePzr/rN9ZpFPxvrk84b94T99QBFFFFAWH+CT9Z/qSr/QXVPFY3N70svdykBiIABOwJYgCs8a2z+iwP7w1+yPbW71R6+4jo0XRhha/O5MxdSSMmaMuoHxzvNU13VUH1STluvpzYlWvmT6xdU7+EsKMVZKXBk7XpEICu16FyqTJJSZnSO+qXQeE9LavrLSMjQqlmgNqQB5bkb19B90DrrhOkMMBauD0noZeVZQLga24UEgSdLq6aSwr5x1dxBW9lVspuKUmY1OqzwPaC71VgqtSpTUq0dmW9ZlU0/1KPh5L8ly10VBOS1b0Es1+8nZA+NkDCBPAhtYHGK1sLZujTC5mI3e1h24cVUIlsDvZmPHsnSs3pHrPibR9Cl1lZD+cICgm4NwCBsplRG8E8YGNi+lr10Rdu3XHJnYj2E109uMdDlrD16yvO1vF+aa9LrvRv45srE4nEXXfjmvZm80tl4idjcXandEdZSLgFhCqL2nYlmciQMq5mbJnYqmhJlhqK4+t/oqxlvYax8Z71prvd2hlTuygknvMH1aiM23ke62GhGn+rN+Sy325zsbPug9AA3nvYcHLBLryCP6NmWd1DASB6sg7Npw9fUXxb3ExYtMFu2XV7ZPEXvRyg7me2VIMg+kE6bcjjOireIQ38NCagXbRPZRjyPxVY+rPZ3EgwD7rU03eJn6Oxko09itusr8Umr8U9fPdfnKKZesMjFXUqw3BEGoCsp3E75o0WEYRZOrXiQNdlQAnlEmK3/c66vPirwFlms3MxC31YzbAtXC0IpDGeyM0gDzg4HTAyi1a07CAt3M/aYeUgVs9WcAj4XEvdW+gtKzW7tm0zE3CFKW7jgHJb7Gm2rkzVGIv1bSdm8r2vbw35jeix7pXU29gbltsRiTiXvZu0c+aLeUDMWJJ0IG+kVyeH9W5+qPtr+Fe4vpC7dy+luXLmUQudmaByEnQV4ultu9lA8gSfrX21NCE4U1Go7tb7W9D09chFFFFXEHoq/jejrpuORbuEZm1Ckjc8QKqYVJdRzYD6ahceSTzM+2gLNiwylsysOy+4I4VUq1h7zZLgzNGUCJMesv+9VaAKKKKAtdK/D3fnH+0agmttu5gfIgg/TlqfSvw935x/tGoYTUlflKR5jUe0qBUvUCKfiNQh5rB8VMfZy0inprbYcVOYeB0b+GoAiiiigH4TUlfljL57r/AJgKRXoNOxWpDjZtT3N8Ye3XwIoDS6P6wFMLcwvo7GS8wZ7pSbgiICtwUMoaPHmayWUq0bEH2EVCnt2xPxlGveBsfEDTwE86hRS0Bbxy+kQXlifVuDkR8aORHlWbTsNiShkeY5itPD4RD+ctAXCBPoiYytPxh8de4HUmNdRUkN2V0V8Pb9Couv65E2lP0XGB4DgOJE7DV/Vck4pXOuXM5J11ggE9+Yr51l4i6zMTcJLE9onee+tXoFYW6/cV9iPcP/pA86si/wBSMleLVKTlq1bzOn6KuBsbdtXCcuJsvaPPN6Yqrd5GWf8AiuabF3Lb+nTS4CUxCnbNxzDirxr+kDt2auX7pGJsFTqbbhT3ubuTz7SmPCpdZyExCYhFm1i7YuMvA5vhEnmGGaeBg8Kuk7x4c88Tm0YKNW1rqS9rq3jH/wAkWdbqZrOTKPWs3YKqSfiMYNsExqCqk8VMLVW1ZtpmuPae09vZC2hc7AKwzgAiZlqivR3oH9IbgVIJT5Tg6ZSnDirKdN9wZqhjMY99wADHq20EmJOiqPuqmUr6nSo0dl3T/T438e3xzK7FnJOpO5079/aa1m6z4m2Gt2791Va2LVxVaFYBcpBUaaLCzvA767f3Ovc+DJdxOMd7eGW3cS8CckurGYYGcqZFYttmAGsMK+Y3YzHLIWTAJkxwkwJMdwrDCtTrTlBZ7Nr89uXsa0v3EKfiNAq8hJ8W1+rKPKo4ZATJ9VRJ8OXmYHnULjliSdyZPnWokjRRRQD8JoS3yVJ8zoPpYUinjS33sfoX7iSP3aRQDxpbPewj9kGftLSKfiNFRe7MfFtfs5aRQBRRRQFrpX4e784/2jVZWggjcairPSvw935x/tGqtS9QOxSjNI2MMPPWPI6eVRw9zKwJ22PgdCPYTU17SRxXUfqnceR18zSrdssQFBJOwAk1APbtvKSOX08j4Ea1CrmIsdgaqXXRgDMLwk7EgmNCdI5GqdAFOsuNVbY8eR4Hw4H74FJooCToQYO4rxWgyNDTUbMMp0I9U/ce7v4eGy3QgwdCKA6/rJ1DFjB4XFJiLFw3xDW1YetqT6P5QAhWHBttwByKsVOkgjyIP3VHMYjh+P8AxTlxPBwGHfuPAjX2yO6qqUZxjacrvPdbfl5aEstjpgMAL1q3cjTNqrfvLv5irtrpPCi2FC31P52RKEfnFCaGJMKDvG9UOjejRiL1u1aJD3HVFVubEADMPHcgCutx/uRYmz6Z7yumHtqXDzacwNTmUXQRAnXXbvqJ4mnSkozkk3pnrwK5xUlmr24/gxH6Xw2e08Xy1oJlHYAYrE5jwBjhSr3WtvRW7Nu3bVLWb0ZYZ2XOZaGO0nurpl9xnFMoKLeJkZgyWrcLME9u/JIE6Ry11mt7qx7kdq5cuq0TZuC24usXIORXEJbyCCHGpcjfSs9TpTDwi256a28N3GxVGnHLZg3bTK1te23az5Kbdy5meHYLGdoJAkwJPDWAK67Fe5rft4H35kfIih3D9gnNGqoRmyLxLEFp0ECT9ywvUfCWbRDqHXKwJfKFQEQ2RVAS3oT2gA2pljXwPrv1jvuwwZxK3sNhvzdpkPZuKvqO5GjuFgTsIMbknDheknj52w+Si1dtPNd3fxta+jsaerks5+S/JDpL3Q8TewFrBMVFtNCVEF0WPRowGkLHDfszqJPMAToKFWTA1NOJyaDVuJ5dw5nvrsU6UKaagrXbfi9Q3c6zqzgksWmxN0iFmIM6jQx365B4sdiprksZifSXGeFXMSYUQBPACli4YIkwSCROkiYMc9T7ajWqdXahGCVrer7S+pWUqcacVZL1b3+yCpIhJAG50FRq3hLWhOZVYyEnSeeuw0MawNd9KpM4rEuC0DZRlHlx8zJ86jh7eZgDtx7gNz5Ca8vWWUwwIPf9feO+mL2Uni2g/VG58zp5GgF3rmZiTxM/7VCiigCiiigLXSvw935x/tGqtWulfh7vzj/aNVal6gnZuZSD/RHEHuI0qzisRHZtjLbYSIOrD9NvjciNBIOgqnTrLAjKfFTyP4H8O+YBC1cymR/yOIPdFSvWwNV9U7feD3j/AH40tlgwd6ZauRo3qn6DzHfQCqKndtZTzG4PAjmKhQBTlvAiHkjgRuPxHcfopNFAOfDGJXtLzHDxG6+f00mpI5BkEg8xVnDubjKhQMzEKI7JkmBqNDrzBoBeBxz2bi3LTFLiHMrDcHnXe9Ke7VicThLuHvWrP5xChdC6nWJJBJBnXTTeuexXUi8uwkcIKH+IN/lFUrnVm+u6XB/9V7+XFV4jARnKMq1POOaunkXyo1qeUotcUzs7fu9Y8AgphCTsTbfTfaLgHHjW/wC5D12uYnH4w4koGvW0ukgZVHoYTTl2GH7tfLLfVq82yXD4Wr38ur2E6j4h5ORgF9acqxvuGYMNj8U1jq9DUq9KdOnTs5K11Hg/dImnGrJrZTfgz6h7sXWvBX8E1i3ila8rq6raJZTBhldl7EQSdTMgV8RTDEiTAXmdvLifKa7zo3qAoLC6wzBSwVRmmNYzuI9WTpb4b8a4/rBhfR4i4mbMAeyc2Y5SJAJ5gGD3iteG6Jn0dQUHe199r5/gtxGFrUoqpVja/OhVa6AITzY7nuHyR9PtikUUVaYgooqdu2WMD/jvPdQHtm1J10A1J5D8aL13MeQGgHIf19M17duCMq7cTzPP8BSqAt4S+TCGGTk2yjckcV56b99JxN0MxyghdlBMwOAJgSeZgSZNSudkZRufW/0/j3+GqKAKKKKAKKKKAtdK/D3fnH+0aq1a6V+Hu/OP9o1VqXqBlmzmmCBALa93Ad9Lp+CwpuXEQaZmAnlJ1J7hvVvrBgEtX2WyWNk9q0WichOzRpmBBU94NQCqO2P0xoP0h/qH0+O9ein+v3P9r8G+vx3Ajbu8GEr9I7xXl2zGo1U7H7jyPd9e9QIp+EYydezEtyI8OJkwO80BXoqwbauex2T8knTyY/f7TSblsqYYEHkaAjU7V0qwZSVZSCCDBBGoII2M1CigPpuE6wWHVR74QsFUEuSpJCgEkuAOFYnSnXy6l91QYd7anIvYBkKIBzKRO0yDrXG0V0avSVepCMb2t2XXnmdat0tiKsIwvs7O+N0/HM+oP7oGFGfY5xrCXPlBvjHeV+neqV73SLKlzat3WziCCFQbgkiC3EEbbGvnlFS+lMQ1ZO3h8kvpnFNWTt4fNzb6W623r1zMr3LawAEVzEBcusAZpHMcaxKKK585ym9qTuzlzqSqScpO7YUV6qkmACSdgKf6EL651+SCP8x2Hhv4V5PAu1ZLcgBuTsP65b1K5dEZU0HE8T48vD696ni3mCNEPqgbA8R3kczqRFVqAKenYEn1j6o5fpHv5e3lJlCb6twHL9bme728qSzSZO9AeUUUUAUUUUAUUUUBa6V+Hu/OP9o1Vq10r8Pd+cf7RqrUvUDsJnzj0RYPsIMHXv4aVc6wC56d/Slj2myy09nMdtdpnSq+HvejC3EYi4GOnJYG+nGWG/OrGP6xX7zl3uPJ5M3EzzkmTuSTUATjOibtoS6ELMZhBWeWYSJ023qnWrjes+IuKyG4Vtvq6J2Q2s9uNX117RNZ+IvBssKFhQunEj4x7zQEheDaPvwb/VzHfv46CpYhMqhRqDrmGzHu8JjzPOq1MtXyu2x3B1B8R99ALpyYogQYZeRE+ziPIipBUbbsHkdVPnuPOfEVC7h2XUjTmNR5EaGgG27KPmy5lIUseI0HPQiTpx3FVatJ2bTHi7BR4LDN9Jt/TS1wjEA9mDtLKOMcTzBoBNFP95t+h++n40e82/Q/fT8aARRT/ebfofvp+NHvNv0P30/GgEVa9AqqrNmOYEgCB8YjU68uXKojBMdBl/fT8akozWiOKNm/ZaA3+YJ7aAW2KMQoCjkvHxO58zSaZasM3qgxxPAeJ2HnTPRqvrHMeSnTzbj5e0UAYRc0rwOpPySNmJ4DWD484o9IE9TVvlcv1R95+ioXMQSI0A5DQf7nvOtKoD0mvKKKAKKKKAKKKKAKKKKAtdK/D3fnH+0aq1sYzoW7cu3GRZUu2sgRNxgJkiNQaqjoa7my5YOVnMkQFQkMZngVPsqXqCjRV610JeYArbJDCV1Go11GvcfYahd6KuqXDIQU9caaaE8+Sn2VAKlFPTBsXyCM3iOU77bVaXoC8Uz5RlgH1lmCNNJngaAzqKbZwrPOUSVBY+A3/wCKuX+gLyKXZRlEbMp9bbQGdqAzqnavFTKkj+uPOmYfBM4JUAwVB1G7bfVVnE9BXbalnVQBr6ynjHA86AqXsQWiY02gAbnkNJp13DsUtlVYjKdgflvVSreCshhczMFhZBMwDnQfFB4E0Ar3o/yH/dNe+8rnyH/dP4VP0C/3yey5/oq7hukHtoUS/bCmQRlfUEgwex3UBne9H+Q/7po96P8AIf8AdNXziybfozds5JJAyPoTOoOSeJ4/dVT0C/3yey5/ooD3C4R869h/WHxTzpS3yrNEayCCAQRPEHTcA+VNxNoKiFWDElpIzcMsDtAc6niMGgIi4g7KGCH3KAnZTxNAVbt9m9YzyHAeA2HlS62cI+RU7dhl9IxGZbm+UAg9naGH9b+2Hh7oD4clsxaVuwMoYmBljnv95kDForSwFwWXzLcskwRDLcI1/YpmKx5W2Ey2CGDEOFbNDOZAzRlAIOgHH2AZNFFFAFFFFAFFFFAFFFFAfYLm/wC3/E1IPH9U/wDsooreVEz6qftfYrz+8/rg1e0VAKh+77qu3/h2+caiigFYH4Zf1h9oVHD7jwP30UUBLAesf1X/APW1JOx8FoooBdNtbN4fxLRRQCqKKKAKKKKAY3qr4n7qL+/kv1CiigJL6q/rH+Gq3SPwd/5u9/62r2ioegR8ypt3ZfD+JqKKxFoqiiigCiiigCiiigCiiigP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90" name="Picture 10" descr="http://www.hep.phy.cam.ac.uk/drw/pix/bbg1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Imperfections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Neutrinos are all “left handed” ( the right handed ones are missing ? 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Reflection symmetry is not respected ( Parity violation) and the “weak interaction” distinguishes “right” from “left”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Iso</a:t>
            </a:r>
            <a:r>
              <a:rPr lang="en-US" dirty="0" smtClean="0">
                <a:solidFill>
                  <a:srgbClr val="FF0000"/>
                </a:solidFill>
              </a:rPr>
              <a:t>-spin gauge ( W &amp; Z ) fields must be “massive” to describe short range weak force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Introducing mass by hand Leads to a mathematically meaningless theory !!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Higgs Mechanism to the Rescue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Introduce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four weak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Iso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-spin spin zero particles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that self interact and also interact with: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quarks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leptons</a:t>
            </a:r>
            <a:r>
              <a:rPr lang="en-US" dirty="0" smtClean="0"/>
              <a:t> and </a:t>
            </a: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iso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spin gauge fields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Assume an interaction of the form 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Self interaction is </a:t>
            </a:r>
            <a:r>
              <a:rPr lang="en-US" dirty="0" smtClean="0">
                <a:solidFill>
                  <a:srgbClr val="FF0000"/>
                </a:solidFill>
              </a:rPr>
              <a:t>special</a:t>
            </a:r>
            <a:r>
              <a:rPr lang="en-US" dirty="0" smtClean="0"/>
              <a:t> as it has the form: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\mathcal{L}_\mathrm{H} = \left|&#10;\left(\partial_\mu + {i\over2} \left( g'Y_\mathrm{W}B_\mu&#10;+g\vec\tau\vec W_\mu \right)\right)\varphi\right|^2 \ - \ {\lambda^2\over4}\left(\varphi^\dagger\varphi-v^2\right)^2\;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4944745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s://encrypted-tbn3.gstatic.com/images?q=tbn:ANd9GcQJloIhDGHNzvI-eX0WrQNHgwKOZoksE_ttxMo5cljB6C3Ygl_I-A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962400"/>
            <a:ext cx="2698115" cy="169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Leads to breaking of symmetry</a:t>
            </a:r>
            <a:endParaRPr lang="en-US" dirty="0"/>
          </a:p>
        </p:txBody>
      </p:sp>
      <p:pic>
        <p:nvPicPr>
          <p:cNvPr id="4" name="il_fi" descr="http://www.nature.com/nphys/journal/v7/n1/images/nphys1874-f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73314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Resulting in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   Giving mass to the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Iso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-spin gauge bosons without destroying the mathematical structure through the second term in the expression of the interaction since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l-GR" dirty="0" smtClean="0"/>
              <a:t>ϕ</a:t>
            </a:r>
            <a:r>
              <a:rPr lang="en-US" dirty="0" smtClean="0"/>
              <a:t> = </a:t>
            </a:r>
            <a:r>
              <a:rPr lang="el-GR" dirty="0" smtClean="0"/>
              <a:t>ν</a:t>
            </a:r>
            <a:r>
              <a:rPr lang="en-US" dirty="0" smtClean="0"/>
              <a:t> + </a:t>
            </a:r>
            <a:r>
              <a:rPr lang="el-GR" dirty="0" smtClean="0"/>
              <a:t>φ</a:t>
            </a:r>
            <a:endParaRPr lang="en-US" dirty="0" smtClean="0"/>
          </a:p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  and we have :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W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ν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+ W </a:t>
            </a:r>
            <a:r>
              <a:rPr lang="en-US" sz="2800" dirty="0" err="1" smtClean="0"/>
              <a:t>W</a:t>
            </a:r>
            <a:r>
              <a:rPr lang="en-US" sz="2800" dirty="0" smtClean="0"/>
              <a:t> </a:t>
            </a:r>
            <a:r>
              <a:rPr lang="el-GR" sz="2800" dirty="0" smtClean="0"/>
              <a:t>φ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800" dirty="0" smtClean="0"/>
              <a:t>   The first term representing a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mass</a:t>
            </a:r>
            <a:r>
              <a:rPr lang="en-US" sz="2800" dirty="0" smtClean="0"/>
              <a:t> of value </a:t>
            </a:r>
            <a:r>
              <a:rPr lang="el-GR" sz="2800" dirty="0" smtClean="0"/>
              <a:t>ν</a:t>
            </a:r>
            <a:r>
              <a:rPr lang="en-US" sz="2800" dirty="0" smtClean="0"/>
              <a:t> for the</a:t>
            </a:r>
          </a:p>
          <a:p>
            <a:pPr>
              <a:buNone/>
            </a:pPr>
            <a:r>
              <a:rPr lang="en-US" sz="2800" dirty="0" smtClean="0"/>
              <a:t>   W gauge boson ! The second term interactions with the Higgs particle.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 of this Presentation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Matter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Building blocks of the visible universe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Forces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: Interactions and their mediators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Problem of mass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Why the Higgs?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Role of the Higgs in generating mass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Broken symmetry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Nature of the Higgs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fundamental or composite?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What other Physics may it be pointing to?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Higgs Phase Transition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Transition into this symmetry breaking phase leads to a constant value for the Higgs field through out the universe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Massless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matter coupling to this field, and traveling within a constant field background is slowed down and becomes massive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This includes ALL weak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iso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-spin carrying objects (quarks, leptons, W, Z 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Interactions + Higgs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981" y="1600200"/>
            <a:ext cx="63200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6595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Higgs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This is best done with the collision of particles carrying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iso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-spin charges  such as quarks or leptons, hence: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proton -  antiproton collisions  may be used 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    (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Fermilab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Tevatron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Electron positron  collisions may be used          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   (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Cern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LEP collider )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Proton – proton collisions 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   (CERN LHC)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Future electron positron linear collider 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   (proposed at SLAC)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Higgs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Gluon Emission of Higgs with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Iso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-spin partner.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Higgs decay into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Iso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-spin carrying products such as: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Quark pairs (effect seen through jets)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Lepton pairs</a:t>
            </a: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Iso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-spin gauge  particle pairs , WW, ZZ .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Or NEW modes to NEW matter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Higgs?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 it a fundamental object of spin 0 ?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Is it a bound state of particles we have not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seen yet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Does it have partners of higher spin?</a:t>
            </a:r>
          </a:p>
          <a:p>
            <a:pPr>
              <a:buNone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Is it a messenger from a world yet to be explored?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Possible surprises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Ratios of decays predicted by the standard model NOT satisfied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New decay modes to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New Matter</a:t>
            </a:r>
            <a:r>
              <a:rPr lang="en-US" dirty="0" smtClean="0">
                <a:solidFill>
                  <a:srgbClr val="FF0000"/>
                </a:solidFill>
              </a:rPr>
              <a:t> appear  pointing to another sector of the universe that is unknown at this level of energy exploration.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New partners to the Higgs may appear showing the existence of long sought after “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supper symmetry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dirty="0" err="1" smtClean="0">
                <a:solidFill>
                  <a:srgbClr val="FF0000"/>
                </a:solidFill>
              </a:rPr>
              <a:t>multiplets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CMS detector at LHC (CERN)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www.fnal.gov/pub/today/images06/CMS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19" r="561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CMS Detector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1986" name="Picture 2" descr="https://encrypted-tbn1.gstatic.com/images?q=tbn:ANd9GcQoy-4Et0tS_qSTbfdUGYDj18fdjtk7-hgSpsaCh429h_iZ1qfrc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667" r="126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Visualization of a collision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3010" name="Picture 2" descr="https://encrypted-tbn2.gstatic.com/images?q=tbn:ANd9GcRhx9_0xp2nKm9XOzz2qEZxA92J-tC9aJyNIjSYNiYYBw08YFbV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549" b="954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Quark jets after decay of the Higgs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5058" name="Picture 2" descr="https://encrypted-tbn0.gstatic.com/images?q=tbn:ANd9GcR4R7lDvM0h8kSjnx6bN6geGr1tWZUNYgqu_HQNeR0v4rsi_Nb3H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5585" b="2558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Matter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Quarks </a:t>
            </a:r>
            <a:r>
              <a:rPr lang="en-US" sz="2000" dirty="0"/>
              <a:t>:</a:t>
            </a:r>
            <a:r>
              <a:rPr lang="en-US" sz="2000" dirty="0" smtClean="0"/>
              <a:t> SIX “flavors”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              up</a:t>
            </a:r>
          </a:p>
          <a:p>
            <a:pPr>
              <a:buNone/>
            </a:pPr>
            <a:r>
              <a:rPr lang="en-US" dirty="0" smtClean="0"/>
              <a:t>d              down</a:t>
            </a:r>
          </a:p>
          <a:p>
            <a:pPr>
              <a:buNone/>
            </a:pPr>
            <a:r>
              <a:rPr lang="en-US" dirty="0" smtClean="0"/>
              <a:t>s               strange</a:t>
            </a:r>
          </a:p>
          <a:p>
            <a:pPr>
              <a:buNone/>
            </a:pPr>
            <a:r>
              <a:rPr lang="en-US" dirty="0" smtClean="0"/>
              <a:t>c               charm</a:t>
            </a:r>
          </a:p>
          <a:p>
            <a:pPr>
              <a:buNone/>
            </a:pPr>
            <a:r>
              <a:rPr lang="en-US" dirty="0" smtClean="0"/>
              <a:t>b              bottom</a:t>
            </a:r>
          </a:p>
          <a:p>
            <a:pPr>
              <a:buNone/>
            </a:pPr>
            <a:r>
              <a:rPr lang="en-US" dirty="0"/>
              <a:t>t</a:t>
            </a:r>
            <a:r>
              <a:rPr lang="en-US" dirty="0" smtClean="0"/>
              <a:t>               top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SIX 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Leptons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     electron</a:t>
            </a:r>
          </a:p>
          <a:p>
            <a:pPr>
              <a:buNone/>
            </a:pPr>
            <a:r>
              <a:rPr lang="el-GR" dirty="0" smtClean="0"/>
              <a:t>ν</a:t>
            </a:r>
            <a:r>
              <a:rPr lang="en-US" dirty="0" smtClean="0"/>
              <a:t>      electron neutrino</a:t>
            </a:r>
          </a:p>
          <a:p>
            <a:pPr>
              <a:buNone/>
            </a:pPr>
            <a:r>
              <a:rPr lang="el-GR" dirty="0" smtClean="0"/>
              <a:t>μ</a:t>
            </a:r>
            <a:r>
              <a:rPr lang="en-US" dirty="0" smtClean="0"/>
              <a:t>     </a:t>
            </a:r>
            <a:r>
              <a:rPr lang="en-US" dirty="0" err="1" smtClean="0"/>
              <a:t>muon</a:t>
            </a:r>
            <a:endParaRPr lang="en-US" dirty="0"/>
          </a:p>
          <a:p>
            <a:pPr>
              <a:buNone/>
            </a:pPr>
            <a:r>
              <a:rPr lang="el-GR" dirty="0" smtClean="0"/>
              <a:t>ν</a:t>
            </a:r>
            <a:r>
              <a:rPr lang="el-GR" sz="2000" dirty="0" smtClean="0"/>
              <a:t>μ</a:t>
            </a:r>
            <a:r>
              <a:rPr lang="en-US" dirty="0" smtClean="0"/>
              <a:t>    </a:t>
            </a:r>
            <a:r>
              <a:rPr lang="en-US" dirty="0" err="1" smtClean="0"/>
              <a:t>muon</a:t>
            </a:r>
            <a:r>
              <a:rPr lang="en-US" dirty="0" smtClean="0"/>
              <a:t> neutrino</a:t>
            </a:r>
          </a:p>
          <a:p>
            <a:pPr>
              <a:buNone/>
            </a:pPr>
            <a:r>
              <a:rPr lang="el-GR" dirty="0" smtClean="0"/>
              <a:t>τ</a:t>
            </a:r>
            <a:r>
              <a:rPr lang="en-US" dirty="0" smtClean="0"/>
              <a:t>      tau </a:t>
            </a:r>
          </a:p>
          <a:p>
            <a:pPr>
              <a:buNone/>
            </a:pPr>
            <a:r>
              <a:rPr lang="el-GR" dirty="0" smtClean="0"/>
              <a:t>ν</a:t>
            </a:r>
            <a:r>
              <a:rPr lang="el-GR" sz="2000" dirty="0" smtClean="0"/>
              <a:t>τ</a:t>
            </a:r>
            <a:r>
              <a:rPr lang="en-US" sz="2000" dirty="0" smtClean="0"/>
              <a:t>     </a:t>
            </a:r>
            <a:r>
              <a:rPr lang="en-US" dirty="0" smtClean="0"/>
              <a:t>tau neutrino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Standard Model summary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8914" name="Picture 2" descr="http://www.pa.uky.edu/~fu/gifs2/stdchrt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924" r="192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Inflationary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Higgs transition leads to fast expansion of the universe 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expansion explains observed uniformity of the observed universe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Iso</a:t>
            </a:r>
            <a:r>
              <a:rPr lang="en-US" dirty="0" smtClean="0"/>
              <a:t> spin doublets  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kmb\Desktop\Elementarteil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2325" y="2181225"/>
            <a:ext cx="2419350" cy="249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Quantum numbers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          Quarks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Electric charge ± 1/3, 2/3 e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“Weak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iso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-spin” ½ :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+1/2 , -1/2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“Color” 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Baryon number :  ±1/3 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Leptons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Electric charge ± 1 e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“Weak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iso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-spin” ½, 0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Lepton number ± 1 for the 3 types of leptons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FORCES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ALL force descriptions are based on the exchange of what should be “in principle massless” spin one particles called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“gauge” BOSONS. </a:t>
            </a:r>
          </a:p>
          <a:p>
            <a:pPr marL="0" indent="0" algn="ctr">
              <a:buNone/>
            </a:pPr>
            <a:endParaRPr lang="en-US" sz="2800" dirty="0"/>
          </a:p>
          <a:p>
            <a:pPr algn="ctr"/>
            <a:r>
              <a:rPr lang="en-US" sz="2400" dirty="0" smtClean="0"/>
              <a:t>Freedom of “gauge” is technically a freedom in the mathematical definition of these force </a:t>
            </a:r>
            <a:r>
              <a:rPr lang="en-US" sz="2400" dirty="0" smtClean="0"/>
              <a:t>particles 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algn="ctr"/>
            <a:r>
              <a:rPr lang="en-US" sz="2400" dirty="0" smtClean="0"/>
              <a:t>Relativity requires the use of four quantities for particles carrying spin 1 and we physically need only two hence a freedom in how one may define these </a:t>
            </a:r>
            <a:r>
              <a:rPr lang="en-US" sz="2400" dirty="0" smtClean="0"/>
              <a:t>independent two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6606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Photons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Couple to Electric Charge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responsible for all electromagnetic interactions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B050"/>
                </a:solidFill>
              </a:rPr>
              <a:t>Color gauge bosons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Couple to color charge</a:t>
            </a:r>
          </a:p>
          <a:p>
            <a:pPr marL="0" indent="0">
              <a:buNone/>
            </a:pPr>
            <a:r>
              <a:rPr lang="en-US" sz="2600" dirty="0" smtClean="0"/>
              <a:t>( </a:t>
            </a:r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come in 8 varieties </a:t>
            </a:r>
            <a:r>
              <a:rPr lang="en-US" sz="2600" dirty="0" smtClean="0"/>
              <a:t>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Responsible for the “Strong force”: binding “colored quarks” to make “colorless” particles such as protons , neutrons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…..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Weak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</a:rPr>
              <a:t>Iso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-spin gauge bosons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Couple to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iso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-spin charge</a:t>
            </a:r>
          </a:p>
          <a:p>
            <a:pPr marL="0" indent="0">
              <a:buNone/>
            </a:pPr>
            <a:r>
              <a:rPr lang="en-US" dirty="0" smtClean="0"/>
              <a:t>  (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come in 3 varieties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Responsible for the “Weak force” coupling quarks to leptons through their “is-spin charge”</a:t>
            </a:r>
          </a:p>
          <a:p>
            <a:pPr marL="0" indent="0">
              <a:buNone/>
            </a:pPr>
            <a:r>
              <a:rPr lang="en-US" dirty="0" smtClean="0"/>
              <a:t>Leads to neutron decay etc…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292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All interactions are sequential Point Interactions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Photon emission by e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Photon </a:t>
            </a:r>
            <a:r>
              <a:rPr lang="en-US" dirty="0" smtClean="0">
                <a:solidFill>
                  <a:srgbClr val="0000FF"/>
                </a:solidFill>
              </a:rPr>
              <a:t>emission </a:t>
            </a:r>
            <a:r>
              <a:rPr lang="en-US" dirty="0">
                <a:solidFill>
                  <a:srgbClr val="0000FF"/>
                </a:solidFill>
              </a:rPr>
              <a:t>by </a:t>
            </a:r>
            <a:r>
              <a:rPr lang="en-US" dirty="0">
                <a:solidFill>
                  <a:srgbClr val="FF3300"/>
                </a:solidFill>
              </a:rPr>
              <a:t>e</a:t>
            </a:r>
            <a:r>
              <a:rPr lang="en-US" baseline="30000" dirty="0" smtClean="0">
                <a:solidFill>
                  <a:srgbClr val="FF3300"/>
                </a:solidFill>
              </a:rPr>
              <a:t>+</a:t>
            </a:r>
          </a:p>
          <a:p>
            <a:pPr>
              <a:buFontTx/>
              <a:buNone/>
            </a:pPr>
            <a:endParaRPr lang="en-US" baseline="30000" dirty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baseline="300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baseline="30000" dirty="0">
              <a:solidFill>
                <a:srgbClr val="FF3300"/>
              </a:solidFill>
            </a:endParaRPr>
          </a:p>
          <a:p>
            <a:pPr>
              <a:buFontTx/>
              <a:buNone/>
            </a:pPr>
            <a:r>
              <a:rPr lang="en-US" baseline="30000" dirty="0" smtClean="0">
                <a:solidFill>
                  <a:srgbClr val="FF3300"/>
                </a:solidFill>
              </a:rPr>
              <a:t>      </a:t>
            </a:r>
            <a:endParaRPr lang="en-US" baseline="30000" dirty="0">
              <a:solidFill>
                <a:srgbClr val="FF330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85762" y="13716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baseline="30000" dirty="0">
              <a:solidFill>
                <a:srgbClr val="FF3300"/>
              </a:solidFill>
            </a:endParaRPr>
          </a:p>
        </p:txBody>
      </p:sp>
      <p:pic>
        <p:nvPicPr>
          <p:cNvPr id="8" name="Picture 6" descr="f-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12733">
            <a:off x="1357246" y="2444663"/>
            <a:ext cx="16002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f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1578872" cy="87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Photon absorption by e</a:t>
            </a:r>
          </a:p>
          <a:p>
            <a:pPr>
              <a:buFontTx/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Photon absorption by </a:t>
            </a:r>
            <a:r>
              <a:rPr lang="en-US" dirty="0">
                <a:solidFill>
                  <a:srgbClr val="FF3300"/>
                </a:solidFill>
              </a:rPr>
              <a:t>e</a:t>
            </a:r>
            <a:r>
              <a:rPr lang="en-US" baseline="30000" dirty="0">
                <a:solidFill>
                  <a:srgbClr val="FF3300"/>
                </a:solidFill>
              </a:rPr>
              <a:t>+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2" name="Picture 7" descr="f-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1500188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f-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3637" y="4724400"/>
            <a:ext cx="1451573" cy="90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019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Similarly for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color</a:t>
            </a:r>
            <a:r>
              <a:rPr lang="en-US" sz="3200" dirty="0" smtClean="0"/>
              <a:t> gauge and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weak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iso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-spin</a:t>
            </a:r>
            <a:r>
              <a:rPr lang="en-US" sz="3200" dirty="0" smtClean="0"/>
              <a:t> ⁻interactions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Color Interaction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leads to a stronger force as the distance increases !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This ‘strong’ force is </a:t>
            </a:r>
            <a:r>
              <a:rPr lang="en-US" dirty="0">
                <a:solidFill>
                  <a:srgbClr val="FF3300"/>
                </a:solidFill>
              </a:rPr>
              <a:t>‘confining’…..NO escape for Quarks or Gluons 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Weak Interactions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               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w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u</a:t>
            </a: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ν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          e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     w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glu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20764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-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12733">
            <a:off x="5395846" y="2597062"/>
            <a:ext cx="16002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-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3999" y="4267200"/>
            <a:ext cx="1500188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981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965</Words>
  <Application>Microsoft Office PowerPoint</Application>
  <PresentationFormat>On-screen Show (4:3)</PresentationFormat>
  <Paragraphs>197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What About The Higgs ?</vt:lpstr>
      <vt:lpstr>Plan of this Presentation</vt:lpstr>
      <vt:lpstr>Matter</vt:lpstr>
      <vt:lpstr>Iso spin doublets  </vt:lpstr>
      <vt:lpstr>Quantum numbers</vt:lpstr>
      <vt:lpstr>   FORCES</vt:lpstr>
      <vt:lpstr>Photons Couple to Electric Charge responsible for all electromagnetic interactions</vt:lpstr>
      <vt:lpstr>All interactions are sequential Point Interactions</vt:lpstr>
      <vt:lpstr>Similarly for color gauge and weak iso-spin ⁻interactions</vt:lpstr>
      <vt:lpstr>       Three basic interactions and the  residual nuclear Force</vt:lpstr>
      <vt:lpstr>Weak Decay</vt:lpstr>
      <vt:lpstr>Hadrons (protons , Neutrons etc…) Structure </vt:lpstr>
      <vt:lpstr>Mesons: π, K , ρ  etc…</vt:lpstr>
      <vt:lpstr> Three Jet event representing three quarks producing ‘colorless’ particles.</vt:lpstr>
      <vt:lpstr>Imperfections</vt:lpstr>
      <vt:lpstr>Higgs Mechanism to the Rescue</vt:lpstr>
      <vt:lpstr> </vt:lpstr>
      <vt:lpstr>Leads to breaking of symmetry</vt:lpstr>
      <vt:lpstr>Resulting in</vt:lpstr>
      <vt:lpstr>Higgs Phase Transition </vt:lpstr>
      <vt:lpstr>All Interactions + Higgs</vt:lpstr>
      <vt:lpstr>Higgs Production</vt:lpstr>
      <vt:lpstr>Higgs Detection</vt:lpstr>
      <vt:lpstr>Higgs?</vt:lpstr>
      <vt:lpstr>Possible surprises</vt:lpstr>
      <vt:lpstr>                        CMS detector at LHC (CERN)</vt:lpstr>
      <vt:lpstr>                                CMS Detector</vt:lpstr>
      <vt:lpstr>                        Visualization of a collision</vt:lpstr>
      <vt:lpstr>                  Quark jets after decay of the Higgs </vt:lpstr>
      <vt:lpstr>             Standard Model summary</vt:lpstr>
      <vt:lpstr>Inflationary universe</vt:lpstr>
    </vt:vector>
  </TitlesOfParts>
  <Company>AUB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About The Higgs ?</dc:title>
  <dc:creator>kmb</dc:creator>
  <cp:lastModifiedBy>kmb</cp:lastModifiedBy>
  <cp:revision>44</cp:revision>
  <dcterms:created xsi:type="dcterms:W3CDTF">2012-10-03T11:14:47Z</dcterms:created>
  <dcterms:modified xsi:type="dcterms:W3CDTF">2012-10-09T09:18:40Z</dcterms:modified>
</cp:coreProperties>
</file>