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58" r:id="rId5"/>
    <p:sldId id="259" r:id="rId6"/>
    <p:sldId id="260" r:id="rId7"/>
    <p:sldId id="274" r:id="rId8"/>
    <p:sldId id="261" r:id="rId9"/>
    <p:sldId id="263" r:id="rId10"/>
    <p:sldId id="264" r:id="rId11"/>
    <p:sldId id="265" r:id="rId12"/>
    <p:sldId id="266" r:id="rId13"/>
    <p:sldId id="267" r:id="rId14"/>
    <p:sldId id="281" r:id="rId15"/>
    <p:sldId id="268" r:id="rId16"/>
    <p:sldId id="269" r:id="rId17"/>
    <p:sldId id="270" r:id="rId18"/>
    <p:sldId id="271" r:id="rId19"/>
    <p:sldId id="272" r:id="rId20"/>
    <p:sldId id="273" r:id="rId21"/>
    <p:sldId id="282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117" d="100"/>
          <a:sy n="117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4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6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7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5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3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7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7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4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2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23AB1-8B86-44DB-B9DA-4327781A8A9B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F301-E729-4195-9A8B-DCCF62F04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1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Quantum Mechanics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brief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7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Quantization of Energy of an oscillator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87" y="1600200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393" y="3810000"/>
            <a:ext cx="2733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301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distribution in an atom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524000"/>
            <a:ext cx="22479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191000"/>
            <a:ext cx="25431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726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Energy Levels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393" y="1600200"/>
            <a:ext cx="53132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78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determined by the Energy function of a system (Hamiltonian) as its ‘Eigen States’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H </a:t>
            </a:r>
            <a:r>
              <a:rPr lang="el-GR" dirty="0" smtClean="0">
                <a:solidFill>
                  <a:srgbClr val="FF0000"/>
                </a:solidFill>
              </a:rPr>
              <a:t>ψ</a:t>
            </a:r>
            <a:r>
              <a:rPr lang="en-US" baseline="-25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baseline="-25000" dirty="0" err="1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ψ</a:t>
            </a:r>
            <a:r>
              <a:rPr lang="en-US" baseline="-25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</a:p>
          <a:p>
            <a:endParaRPr lang="en-US" dirty="0"/>
          </a:p>
          <a:p>
            <a:r>
              <a:rPr lang="en-US" dirty="0" smtClean="0"/>
              <a:t>Solutions are for specific energies, and other Physical Observables …..identified by Quantum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8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of “Wave Function”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expressed as a function of position its absolute value squared is a “probability density” for the particle to be found in a volume:      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baseline="30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  |</a:t>
            </a:r>
            <a:r>
              <a:rPr lang="el-GR" dirty="0" smtClean="0">
                <a:solidFill>
                  <a:srgbClr val="FF0000"/>
                </a:solidFill>
              </a:rPr>
              <a:t>Ψ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x</a:t>
            </a:r>
            <a:r>
              <a:rPr lang="en-US" dirty="0" err="1" smtClean="0">
                <a:solidFill>
                  <a:srgbClr val="FF0000"/>
                </a:solidFill>
              </a:rPr>
              <a:t>,t</a:t>
            </a:r>
            <a:r>
              <a:rPr lang="en-US" dirty="0" smtClean="0">
                <a:solidFill>
                  <a:srgbClr val="FF0000"/>
                </a:solidFill>
              </a:rPr>
              <a:t>)|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.</a:t>
            </a:r>
            <a:endParaRPr lang="en-US" baseline="-25000" dirty="0" smtClean="0"/>
          </a:p>
          <a:p>
            <a:r>
              <a:rPr lang="en-US" dirty="0" smtClean="0"/>
              <a:t>As total probability is then unity for finding  it every where the integral of such density is 1.</a:t>
            </a:r>
          </a:p>
          <a:p>
            <a:r>
              <a:rPr lang="en-US" dirty="0" smtClean="0"/>
              <a:t>Solutions are “orthogonal” so overlap integrals are zero  ( Note: these solutions form a Hilbert Space) 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Occur among such states with calculable probabilities (TP) ( overlap integral with an operator causing the transition inserted in)</a:t>
            </a:r>
          </a:p>
          <a:p>
            <a:r>
              <a:rPr lang="en-US" dirty="0" smtClean="0"/>
              <a:t>These TP determine atomic spectra and their intensities </a:t>
            </a:r>
          </a:p>
          <a:p>
            <a:r>
              <a:rPr lang="en-US" dirty="0" smtClean="0"/>
              <a:t>These TP determine Nuclear states and their spectra ( emission of particles ….or EM radiation …known in this case as gamma rays….)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Conservation Laws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</a:t>
            </a:r>
            <a:r>
              <a:rPr lang="en-US" dirty="0" smtClean="0">
                <a:solidFill>
                  <a:srgbClr val="00B0F0"/>
                </a:solidFill>
              </a:rPr>
              <a:t>Observable</a:t>
            </a:r>
            <a:r>
              <a:rPr lang="en-US" dirty="0" smtClean="0"/>
              <a:t> is described by an </a:t>
            </a:r>
            <a:r>
              <a:rPr lang="en-US" dirty="0" smtClean="0">
                <a:solidFill>
                  <a:srgbClr val="00B0F0"/>
                </a:solidFill>
              </a:rPr>
              <a:t>Operator</a:t>
            </a:r>
          </a:p>
          <a:p>
            <a:r>
              <a:rPr lang="en-US" dirty="0" smtClean="0"/>
              <a:t>Observables whose operators “Commute” with the Hamiltonian (Energy Operator) represent CONSERVED Quantities….</a:t>
            </a:r>
          </a:p>
          <a:p>
            <a:r>
              <a:rPr lang="en-US" dirty="0" smtClean="0"/>
              <a:t>Conservation of several quantities determine whether a transition can or cannot occur ……</a:t>
            </a:r>
          </a:p>
          <a:p>
            <a:r>
              <a:rPr lang="en-US" dirty="0" smtClean="0"/>
              <a:t>ONLY commuting operators define quantities that can be KNOWN (measured) simultaneously 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3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 and Momentum </a:t>
            </a:r>
            <a:br>
              <a:rPr lang="en-US" dirty="0" smtClean="0"/>
            </a:br>
            <a:r>
              <a:rPr lang="en-US" dirty="0" smtClean="0"/>
              <a:t>DO NOT COMMUTE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may not know the position AND the momentum (mv) of a particle at the same time !</a:t>
            </a:r>
          </a:p>
          <a:p>
            <a:r>
              <a:rPr lang="en-US" dirty="0" smtClean="0"/>
              <a:t>This is actually a reflection of the FREE particle “wave Function” …better referred to as the “State Function” which is :</a:t>
            </a:r>
          </a:p>
          <a:p>
            <a:endParaRPr lang="en-US" dirty="0"/>
          </a:p>
          <a:p>
            <a:r>
              <a:rPr lang="el-GR" dirty="0" smtClean="0"/>
              <a:t>Ψ</a:t>
            </a:r>
            <a:r>
              <a:rPr lang="en-US" dirty="0" smtClean="0"/>
              <a:t>(</a:t>
            </a:r>
            <a:r>
              <a:rPr lang="en-US" dirty="0" err="1" smtClean="0"/>
              <a:t>x,t</a:t>
            </a:r>
            <a:r>
              <a:rPr lang="en-US" dirty="0" smtClean="0"/>
              <a:t>) =  A </a:t>
            </a:r>
            <a:r>
              <a:rPr lang="en-US" dirty="0" err="1" smtClean="0"/>
              <a:t>exp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(</a:t>
            </a:r>
            <a:r>
              <a:rPr lang="en-US" dirty="0" err="1" smtClean="0"/>
              <a:t>k.x</a:t>
            </a:r>
            <a:r>
              <a:rPr lang="en-US" dirty="0" smtClean="0"/>
              <a:t>-</a:t>
            </a:r>
            <a:r>
              <a:rPr lang="el-GR" dirty="0" smtClean="0"/>
              <a:t>ω</a:t>
            </a:r>
            <a:r>
              <a:rPr lang="en-US" dirty="0" smtClean="0"/>
              <a:t>t)      …a plane wave ….no fixed position.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58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Heisenberg Uncertainty Principle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any state of a particle one can measure </a:t>
            </a:r>
            <a:endParaRPr lang="en-US" dirty="0"/>
          </a:p>
          <a:p>
            <a:r>
              <a:rPr lang="en-US" dirty="0" smtClean="0"/>
              <a:t>Δ X = “Volatility in x “   ( uncertainty in x)</a:t>
            </a:r>
          </a:p>
          <a:p>
            <a:r>
              <a:rPr lang="en-US" dirty="0" smtClean="0"/>
              <a:t>Δ p = “Volatility in p”    (uncertainty in p)</a:t>
            </a:r>
          </a:p>
          <a:p>
            <a:endParaRPr lang="en-US" dirty="0"/>
          </a:p>
          <a:p>
            <a:r>
              <a:rPr lang="en-US" dirty="0" smtClean="0"/>
              <a:t>Quantum Mechanics mandates :</a:t>
            </a:r>
          </a:p>
          <a:p>
            <a:r>
              <a:rPr lang="en-US" dirty="0"/>
              <a:t> 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n-US" dirty="0" smtClean="0">
                <a:solidFill>
                  <a:srgbClr val="FF0000"/>
                </a:solidFill>
              </a:rPr>
              <a:t> p * 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n-US" dirty="0" smtClean="0">
                <a:solidFill>
                  <a:srgbClr val="FF0000"/>
                </a:solidFill>
              </a:rPr>
              <a:t> x ≥ h   </a:t>
            </a:r>
            <a:r>
              <a:rPr lang="en-US" dirty="0" smtClean="0"/>
              <a:t>(</a:t>
            </a:r>
            <a:r>
              <a:rPr lang="en-US" dirty="0"/>
              <a:t>P</a:t>
            </a:r>
            <a:r>
              <a:rPr lang="en-US" dirty="0" smtClean="0"/>
              <a:t>lanck’s constant) !  </a:t>
            </a:r>
          </a:p>
          <a:p>
            <a:r>
              <a:rPr lang="en-US" dirty="0" smtClean="0"/>
              <a:t>(Heisenberg </a:t>
            </a:r>
            <a:r>
              <a:rPr lang="en-US" dirty="0"/>
              <a:t>U</a:t>
            </a:r>
            <a:r>
              <a:rPr lang="en-US" dirty="0" smtClean="0"/>
              <a:t>ncertainty Principle)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28575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86200"/>
            <a:ext cx="215265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2343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35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Newton’s Laws </a:t>
            </a:r>
            <a:r>
              <a:rPr lang="en-US" dirty="0" smtClean="0"/>
              <a:t>( mass x acceleration =force)</a:t>
            </a:r>
            <a:endParaRPr lang="en-US" dirty="0"/>
          </a:p>
          <a:p>
            <a:r>
              <a:rPr lang="en-US" dirty="0" smtClean="0"/>
              <a:t>m 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b="1" dirty="0" smtClean="0"/>
              <a:t>x</a:t>
            </a:r>
            <a:r>
              <a:rPr lang="en-US" dirty="0" smtClean="0"/>
              <a:t>/dt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b="1" dirty="0" smtClean="0"/>
              <a:t>F </a:t>
            </a:r>
            <a:r>
              <a:rPr lang="en-US" dirty="0" smtClean="0"/>
              <a:t>= - gradient  ( Potential energy)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Trajectories </a:t>
            </a:r>
            <a:r>
              <a:rPr lang="en-US" b="1" dirty="0"/>
              <a:t>X</a:t>
            </a:r>
            <a:r>
              <a:rPr lang="en-US" dirty="0"/>
              <a:t>(t) </a:t>
            </a:r>
            <a:r>
              <a:rPr lang="en-US" dirty="0" smtClean="0"/>
              <a:t>and momenta </a:t>
            </a:r>
            <a:r>
              <a:rPr lang="en-US" b="1" dirty="0" smtClean="0"/>
              <a:t>p</a:t>
            </a:r>
            <a:r>
              <a:rPr lang="en-US" dirty="0" smtClean="0"/>
              <a:t>(t) are determined together by initial conditions. For example Planetary orbits 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Maxwell’s Equations </a:t>
            </a:r>
            <a:r>
              <a:rPr lang="en-US" dirty="0" smtClean="0"/>
              <a:t>for Electricity and Magnetism</a:t>
            </a:r>
          </a:p>
          <a:p>
            <a:endParaRPr lang="en-US" dirty="0"/>
          </a:p>
          <a:p>
            <a:r>
              <a:rPr lang="en-US" dirty="0" smtClean="0"/>
              <a:t>Electromagnetic waves propagate with the velocity of light.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Statistical Mechanics </a:t>
            </a:r>
            <a:r>
              <a:rPr lang="en-US" dirty="0" smtClean="0"/>
              <a:t>explains all Thermodynamics and its concepts.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(temperature, equations of state, entropy </a:t>
            </a:r>
            <a:r>
              <a:rPr lang="en-US" dirty="0" err="1" smtClean="0"/>
              <a:t>etc</a:t>
            </a:r>
            <a:r>
              <a:rPr lang="en-US" dirty="0" smtClean="0"/>
              <a:t>….)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Z = ∑ </a:t>
            </a:r>
            <a:r>
              <a:rPr lang="en-US" dirty="0" err="1" smtClean="0"/>
              <a:t>exp</a:t>
            </a:r>
            <a:r>
              <a:rPr lang="en-US" dirty="0" smtClean="0"/>
              <a:t> ( -E/</a:t>
            </a:r>
            <a:r>
              <a:rPr lang="en-US" dirty="0" err="1" smtClean="0"/>
              <a:t>kT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0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Reflection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27241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009" y="4114800"/>
            <a:ext cx="29432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84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Formulation ( Heisenberg)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any operator a matrix may be formed as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nm</a:t>
            </a:r>
            <a:r>
              <a:rPr lang="en-US" baseline="-25000" dirty="0" smtClean="0"/>
              <a:t> </a:t>
            </a:r>
            <a:r>
              <a:rPr lang="en-US" dirty="0" smtClean="0"/>
              <a:t> =       ∫ </a:t>
            </a:r>
            <a:r>
              <a:rPr lang="el-GR" dirty="0" smtClean="0"/>
              <a:t>Ψ</a:t>
            </a:r>
            <a:r>
              <a:rPr lang="en-US" baseline="30000" dirty="0" smtClean="0"/>
              <a:t>*</a:t>
            </a:r>
            <a:r>
              <a:rPr lang="en-US" baseline="-25000" dirty="0" smtClean="0"/>
              <a:t>n</a:t>
            </a:r>
            <a:r>
              <a:rPr lang="en-US" dirty="0" smtClean="0"/>
              <a:t> O  </a:t>
            </a:r>
            <a:r>
              <a:rPr lang="el-GR" dirty="0" smtClean="0"/>
              <a:t>Ψ</a:t>
            </a:r>
            <a:r>
              <a:rPr lang="en-US" baseline="-25000" dirty="0" smtClean="0"/>
              <a:t>m</a:t>
            </a:r>
            <a:r>
              <a:rPr lang="en-US" dirty="0" smtClean="0"/>
              <a:t>  d</a:t>
            </a:r>
            <a:r>
              <a:rPr lang="en-US" baseline="30000" dirty="0" smtClean="0"/>
              <a:t>3</a:t>
            </a:r>
            <a:r>
              <a:rPr lang="en-US" dirty="0" smtClean="0"/>
              <a:t> x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Then      H </a:t>
            </a:r>
            <a:r>
              <a:rPr lang="el-GR" dirty="0" smtClean="0"/>
              <a:t>Ψ</a:t>
            </a:r>
            <a:r>
              <a:rPr lang="en-US" dirty="0" smtClean="0"/>
              <a:t> =  E </a:t>
            </a:r>
            <a:r>
              <a:rPr lang="el-GR" dirty="0" smtClean="0"/>
              <a:t>Ψ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Becomes a Matrix equation ! ( Heisenberg Formulation)    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Eigen states DIAGONALIZE The Hamiltonian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</a:t>
            </a:r>
            <a:r>
              <a:rPr lang="en-US" dirty="0" smtClean="0">
                <a:solidFill>
                  <a:srgbClr val="FF0000"/>
                </a:solidFill>
              </a:rPr>
              <a:t>Finite</a:t>
            </a:r>
            <a:r>
              <a:rPr lang="en-US" dirty="0" smtClean="0"/>
              <a:t>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Sequence of transitions over a series of intermediate states </a:t>
            </a:r>
          </a:p>
          <a:p>
            <a:r>
              <a:rPr lang="en-US" dirty="0" smtClean="0"/>
              <a:t>Intermediate states can be many and varied. </a:t>
            </a:r>
          </a:p>
          <a:p>
            <a:r>
              <a:rPr lang="en-US" dirty="0" smtClean="0"/>
              <a:t>Probability of transition is the average over ALL such “paths”.</a:t>
            </a:r>
            <a:endParaRPr lang="en-US" dirty="0"/>
          </a:p>
          <a:p>
            <a:r>
              <a:rPr lang="en-US" dirty="0" smtClean="0"/>
              <a:t>Classical Mechanics happens to be the path of maximum probability ( minimum action = Newton’s laws) !</a:t>
            </a:r>
          </a:p>
          <a:p>
            <a:r>
              <a:rPr lang="en-US" dirty="0" smtClean="0"/>
              <a:t> Quantum Mechanics includes ALL paths with varying probabilities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3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QM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probability for any path is the exponential of the ACTION over that path ( action is </a:t>
            </a:r>
            <a:r>
              <a:rPr lang="en-US" dirty="0" smtClean="0">
                <a:solidFill>
                  <a:srgbClr val="FF0000"/>
                </a:solidFill>
              </a:rPr>
              <a:t>KE – Potential energy</a:t>
            </a:r>
            <a:r>
              <a:rPr lang="en-US" dirty="0" smtClean="0"/>
              <a:t> integrated over the path) </a:t>
            </a:r>
          </a:p>
          <a:p>
            <a:r>
              <a:rPr lang="en-US" dirty="0" smtClean="0"/>
              <a:t>Classical mechanics is ONE path with Minimum action : Therefore Highest probability…but only one path.</a:t>
            </a:r>
          </a:p>
          <a:p>
            <a:r>
              <a:rPr lang="en-US" dirty="0" smtClean="0"/>
              <a:t>Other paths with less probability still contribute to the QM probability of a transition.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36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Particles carry “Internal Angular Momentum” called spin !</a:t>
            </a:r>
          </a:p>
          <a:p>
            <a:r>
              <a:rPr lang="en-US" dirty="0" smtClean="0"/>
              <a:t>Spin is quantized to values of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s =0, ½, 1, 3/2, 2, …..,n/2, n+1, ……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Integer</a:t>
            </a:r>
            <a:r>
              <a:rPr lang="en-US" dirty="0" smtClean="0"/>
              <a:t> spin : </a:t>
            </a:r>
            <a:r>
              <a:rPr lang="en-US" dirty="0" smtClean="0">
                <a:solidFill>
                  <a:srgbClr val="00B050"/>
                </a:solidFill>
              </a:rPr>
              <a:t>BOSONS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Half integer </a:t>
            </a:r>
            <a:r>
              <a:rPr lang="en-US" dirty="0" smtClean="0"/>
              <a:t>Spin </a:t>
            </a:r>
            <a:r>
              <a:rPr lang="en-US" dirty="0" smtClean="0">
                <a:solidFill>
                  <a:srgbClr val="00B0F0"/>
                </a:solidFill>
              </a:rPr>
              <a:t>: Fermions</a:t>
            </a:r>
          </a:p>
          <a:p>
            <a:r>
              <a:rPr lang="en-US" dirty="0" smtClean="0"/>
              <a:t>States of several BOSONS always </a:t>
            </a:r>
            <a:r>
              <a:rPr lang="en-US" dirty="0" smtClean="0">
                <a:solidFill>
                  <a:srgbClr val="00B050"/>
                </a:solidFill>
              </a:rPr>
              <a:t>symmetric </a:t>
            </a:r>
            <a:r>
              <a:rPr lang="en-US" dirty="0" smtClean="0"/>
              <a:t>under exchange …..</a:t>
            </a:r>
          </a:p>
          <a:p>
            <a:r>
              <a:rPr lang="en-US" dirty="0" smtClean="0"/>
              <a:t>States of Fermions </a:t>
            </a:r>
            <a:r>
              <a:rPr lang="en-US" dirty="0" smtClean="0">
                <a:solidFill>
                  <a:srgbClr val="00B0F0"/>
                </a:solidFill>
              </a:rPr>
              <a:t>ANTI-symmetric</a:t>
            </a:r>
            <a:r>
              <a:rPr lang="en-US" dirty="0" smtClean="0"/>
              <a:t> under exchange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0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Chemistry and “Us” depend on Fermionic </a:t>
            </a:r>
            <a:r>
              <a:rPr lang="en-US" dirty="0" smtClean="0">
                <a:solidFill>
                  <a:srgbClr val="00B0F0"/>
                </a:solidFill>
              </a:rPr>
              <a:t>“Pauli principle” 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TWO Fermions ( e.g. electrons in an atom)  cannot exist in the “same state” as then their combinations cannot be made anti-symmetric!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In an atom this FORCES electrons to go to higher levels of energy thus for different atoms the upper electrons are in different energy levels: Chemistry which is the ability of electrons to go from one atom to the other having a lower energy becomes possible …..Hence we can exist. 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05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Quantum Entanglement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electrons in an anti-symmetric state will remain so unless disturbed ……</a:t>
            </a:r>
          </a:p>
          <a:p>
            <a:r>
              <a:rPr lang="en-US" dirty="0" smtClean="0"/>
              <a:t>Hence measuring the state of one ….tells about the other !! ….no matter how far they are separated !! </a:t>
            </a:r>
          </a:p>
          <a:p>
            <a:r>
              <a:rPr lang="en-US" dirty="0" smtClean="0"/>
              <a:t>Presents a problem for causality and the requirement for the finite speed (of light) for the transmission of information?????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7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There is much more of course ….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00B050"/>
                </a:solidFill>
              </a:rPr>
              <a:t>I hope this has been informative in a general sense …..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00B050"/>
                </a:solidFill>
              </a:rPr>
              <a:t>Thank you …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6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Quantum Mechanics?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Discovery of the electron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Electrons travels in a magnetic field like any “particle” .</a:t>
            </a:r>
            <a:endParaRPr lang="en-US" dirty="0" smtClean="0"/>
          </a:p>
          <a:p>
            <a:r>
              <a:rPr lang="en-US" dirty="0" smtClean="0"/>
              <a:t>Discovery of the nucleus and radioactivity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Nuclei have positive charge ….and can emit particles !</a:t>
            </a:r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Planetary Model for Atoms? 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Failure of Classical Physics to account for atomic stability ..let alone structure …..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50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 nature of electrons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Diffraction</a:t>
            </a:r>
            <a:endParaRPr lang="en-US" dirty="0"/>
          </a:p>
        </p:txBody>
      </p:sp>
      <p:pic>
        <p:nvPicPr>
          <p:cNvPr id="1026" name="Picture 2" descr="نتيجة بحث الصور عن ‪Electron Diffraction‬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622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نتيجة بحث الصور عن ‪Electron Diffraction‬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419600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نتيجة بحث الصور عن ‪Electron Diffraction‬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295774"/>
            <a:ext cx="2114550" cy="216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79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Particle nature of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Compton Scattering</a:t>
            </a:r>
            <a:endParaRPr lang="en-US" dirty="0"/>
          </a:p>
        </p:txBody>
      </p:sp>
      <p:pic>
        <p:nvPicPr>
          <p:cNvPr id="2050" name="Picture 2" descr="http://hyperphysics.phy-astr.gsu.edu/hbase/quantum/imgqua/compton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27514"/>
            <a:ext cx="57150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3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Body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Radiation distribution from a hot body:</a:t>
            </a:r>
          </a:p>
          <a:p>
            <a:r>
              <a:rPr lang="en-US" dirty="0" smtClean="0"/>
              <a:t>E= h c/</a:t>
            </a:r>
            <a:r>
              <a:rPr lang="el-GR" dirty="0" smtClean="0"/>
              <a:t>λ</a:t>
            </a:r>
            <a:r>
              <a:rPr lang="en-US" dirty="0" smtClean="0"/>
              <a:t> = h </a:t>
            </a:r>
            <a:r>
              <a:rPr lang="el-GR" dirty="0" smtClean="0"/>
              <a:t>ν</a:t>
            </a:r>
            <a:r>
              <a:rPr lang="en-US" dirty="0" smtClean="0"/>
              <a:t>        NOT in Maxwell’s  EM theory</a:t>
            </a:r>
          </a:p>
        </p:txBody>
      </p:sp>
      <p:pic>
        <p:nvPicPr>
          <p:cNvPr id="3074" name="Picture 2" descr="صورة ذات صل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352800"/>
            <a:ext cx="2238375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</a:t>
            </a:r>
            <a:r>
              <a:rPr lang="en-US" dirty="0"/>
              <a:t>E</a:t>
            </a:r>
            <a:r>
              <a:rPr lang="en-US" dirty="0" smtClean="0"/>
              <a:t>lectric Effect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28800"/>
            <a:ext cx="11049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45243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6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Spectra</a:t>
            </a:r>
            <a:endParaRPr lang="en-US" dirty="0"/>
          </a:p>
        </p:txBody>
      </p:sp>
      <p:pic>
        <p:nvPicPr>
          <p:cNvPr id="4" name="Content Placeholder 3" descr="https://www.itp.uni-hannover.de/fileadmin/arbeitsgruppen/zawischa/figuren/spektsiNneu2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8229600" cy="308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Content Placeholder 3" descr="https://upload.wikimedia.org/wikipedia/commons/thumb/5/52/Emission_spectrum-Fe.svg/757px-Emission_spectrum-Fe.svg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7210425" cy="942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28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“Wave Function”:</a:t>
            </a:r>
            <a:br>
              <a:rPr lang="en-US" dirty="0" smtClean="0"/>
            </a:br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752600"/>
            <a:ext cx="469582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25" y="3581400"/>
            <a:ext cx="421005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6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963</Words>
  <Application>Microsoft Office PowerPoint</Application>
  <PresentationFormat>On-screen Show (4:3)</PresentationFormat>
  <Paragraphs>117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Quantum Mechanics </vt:lpstr>
      <vt:lpstr>Classical Mechanics</vt:lpstr>
      <vt:lpstr>Why Quantum Mechanics?</vt:lpstr>
      <vt:lpstr>Wave nature of electrons</vt:lpstr>
      <vt:lpstr>Particle nature of light</vt:lpstr>
      <vt:lpstr>Black Body Radiation</vt:lpstr>
      <vt:lpstr>Photo Electric Effect</vt:lpstr>
      <vt:lpstr>Atomic Spectra</vt:lpstr>
      <vt:lpstr>“Wave Function”: Schrodinger Equation</vt:lpstr>
      <vt:lpstr>Quantization of Energy of an oscillator </vt:lpstr>
      <vt:lpstr>Angular distribution in an atom</vt:lpstr>
      <vt:lpstr>Atomic Energy Levels</vt:lpstr>
      <vt:lpstr>Quantum States</vt:lpstr>
      <vt:lpstr>Interpretation of “Wave Function”</vt:lpstr>
      <vt:lpstr>Transitions</vt:lpstr>
      <vt:lpstr>Conservation Laws</vt:lpstr>
      <vt:lpstr>Position and Momentum  DO NOT COMMUTE</vt:lpstr>
      <vt:lpstr>Heisenberg Uncertainty Principle </vt:lpstr>
      <vt:lpstr>Tunneling</vt:lpstr>
      <vt:lpstr>Quantum Reflection</vt:lpstr>
      <vt:lpstr>Matrix Formulation ( Heisenberg)</vt:lpstr>
      <vt:lpstr>Interpreting Finite transitions</vt:lpstr>
      <vt:lpstr>QM Simulation</vt:lpstr>
      <vt:lpstr>SPIN</vt:lpstr>
      <vt:lpstr>Chemistry and “Us” depend on Fermionic “Pauli principle”  </vt:lpstr>
      <vt:lpstr>Quantum Entanglement</vt:lpstr>
      <vt:lpstr>There is much more of course 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Mechanics</dc:title>
  <dc:creator>Khalil Bitar</dc:creator>
  <cp:lastModifiedBy>Khalil Bitar</cp:lastModifiedBy>
  <cp:revision>33</cp:revision>
  <dcterms:created xsi:type="dcterms:W3CDTF">2017-04-23T04:26:43Z</dcterms:created>
  <dcterms:modified xsi:type="dcterms:W3CDTF">2017-04-24T16:21:50Z</dcterms:modified>
</cp:coreProperties>
</file>